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5" r:id="rId3"/>
    <p:sldId id="270" r:id="rId4"/>
    <p:sldId id="257" r:id="rId5"/>
    <p:sldId id="263" r:id="rId6"/>
    <p:sldId id="268" r:id="rId7"/>
    <p:sldId id="266"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C9080B-229D-43C3-A7F6-11BF124FE465}" v="1" dt="2024-02-27T20:35:07.8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1" d="100"/>
          <a:sy n="111" d="100"/>
        </p:scale>
        <p:origin x="48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6CCA-764B-A75E-CEA9-012290F77C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E71B52-230E-A9C0-DEAC-97D34CD82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6E9524-7C7C-2BDC-EA58-C7C175B6E60A}"/>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5" name="Footer Placeholder 4">
            <a:extLst>
              <a:ext uri="{FF2B5EF4-FFF2-40B4-BE49-F238E27FC236}">
                <a16:creationId xmlns:a16="http://schemas.microsoft.com/office/drawing/2014/main" id="{AB26CD99-38BA-6A01-D634-3285F9EB1C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D5692A-EE96-8A51-C932-869CCE1AFA32}"/>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289498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3A10A-5010-CA06-BCE0-3C1EE65CEA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489BF1-AA3A-647E-A448-635829C38E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638E5D-CB4C-8163-D15E-C26CF463B722}"/>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5" name="Footer Placeholder 4">
            <a:extLst>
              <a:ext uri="{FF2B5EF4-FFF2-40B4-BE49-F238E27FC236}">
                <a16:creationId xmlns:a16="http://schemas.microsoft.com/office/drawing/2014/main" id="{28E0E89B-59A2-BF82-1A6F-293779A9E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A17A88-8CDA-E98F-BC06-2F8F5AA416C3}"/>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291097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4B4495-D43F-E221-AF24-45E103C7B8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FF6022-F323-BEAC-4C18-66EDB038B1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D38D36-EC81-1BD3-2F83-7CA234345A71}"/>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5" name="Footer Placeholder 4">
            <a:extLst>
              <a:ext uri="{FF2B5EF4-FFF2-40B4-BE49-F238E27FC236}">
                <a16:creationId xmlns:a16="http://schemas.microsoft.com/office/drawing/2014/main" id="{99B154EA-BD51-3BD8-E5FE-4C2E043639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427F7-F33A-B43F-2E22-5848B71B394C}"/>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572113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48672-CB24-73B5-8E4C-3F09F83395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3FF13D-71AF-F41A-33D8-9AE45DB155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D40534-C902-85AF-9139-01967989AF9E}"/>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5" name="Footer Placeholder 4">
            <a:extLst>
              <a:ext uri="{FF2B5EF4-FFF2-40B4-BE49-F238E27FC236}">
                <a16:creationId xmlns:a16="http://schemas.microsoft.com/office/drawing/2014/main" id="{5C72D4AA-49A9-D446-B0B7-5B374E7172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09393-F90D-D5EF-2427-F2214922CDBA}"/>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178456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15AFA-5970-B73A-712B-228BFBB518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FF7DEF-4448-301B-BB43-43EA72A8F8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AA4B0A-32E2-4CC3-6574-5ACBAD63F99A}"/>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5" name="Footer Placeholder 4">
            <a:extLst>
              <a:ext uri="{FF2B5EF4-FFF2-40B4-BE49-F238E27FC236}">
                <a16:creationId xmlns:a16="http://schemas.microsoft.com/office/drawing/2014/main" id="{215286F6-7BDC-B478-15BB-AF2F4C3B1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BC556-BDB1-F5B1-5D42-C67A339BBAF9}"/>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158323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BC909-8C9B-B6CE-3CC0-82B90EC2CB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AA0FE-313E-D0E3-FE1D-DB008A3194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B8B822-3CFF-C135-56FD-94D1EF44C5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D7EC25-F27A-13BD-EC68-B7E10876DDD1}"/>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6" name="Footer Placeholder 5">
            <a:extLst>
              <a:ext uri="{FF2B5EF4-FFF2-40B4-BE49-F238E27FC236}">
                <a16:creationId xmlns:a16="http://schemas.microsoft.com/office/drawing/2014/main" id="{D5F424C7-65EB-F353-85D2-14F3483210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561C1-56CC-59BE-8BC2-E4DF54A579FE}"/>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604050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E953C-B2B1-D9B9-6294-32E34EF7E3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F6F491-68EA-E5CB-8F0A-98825EDF53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093DFD-720A-BE64-4955-DCEEB91EAF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AC396A-8CB9-C44A-C5B9-AA135C1D04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051CE0-CB95-10AF-F9A4-3F52EAD5A3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1D6C5E-5C04-CC43-CA03-655C3C27C9EE}"/>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8" name="Footer Placeholder 7">
            <a:extLst>
              <a:ext uri="{FF2B5EF4-FFF2-40B4-BE49-F238E27FC236}">
                <a16:creationId xmlns:a16="http://schemas.microsoft.com/office/drawing/2014/main" id="{55689E0E-A4C0-9247-956F-116F9432A7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91B6E-457C-7EFD-A510-254E9027675E}"/>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1714189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917DB-8F3B-86C6-64AB-38C9832A22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3C1DAC-DB85-A706-FA77-94C6B3FDAEE9}"/>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4" name="Footer Placeholder 3">
            <a:extLst>
              <a:ext uri="{FF2B5EF4-FFF2-40B4-BE49-F238E27FC236}">
                <a16:creationId xmlns:a16="http://schemas.microsoft.com/office/drawing/2014/main" id="{A0860251-D0D6-37B2-7108-7559849450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838C4E-99D2-58C5-B410-73BEED47374B}"/>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3799284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93E88A-35F7-2760-0F14-08CF3C01BA99}"/>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3" name="Footer Placeholder 2">
            <a:extLst>
              <a:ext uri="{FF2B5EF4-FFF2-40B4-BE49-F238E27FC236}">
                <a16:creationId xmlns:a16="http://schemas.microsoft.com/office/drawing/2014/main" id="{DA152F83-9ACA-A290-CD98-6BF1026449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2773CC-9039-C029-556E-EB1F18D928A1}"/>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263984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5F736-5699-48CD-F8FA-DB3269961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501F8E-60F5-8EE4-4420-EA77B33B85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415665-34C9-7A90-E1D8-4F211E6C66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7677E-DD2C-76B5-E492-2A94C27AFE50}"/>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6" name="Footer Placeholder 5">
            <a:extLst>
              <a:ext uri="{FF2B5EF4-FFF2-40B4-BE49-F238E27FC236}">
                <a16:creationId xmlns:a16="http://schemas.microsoft.com/office/drawing/2014/main" id="{BFB16935-90E9-4BCF-C74D-96FA4B8E4E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332375-9EF6-EA41-9595-36F66993E809}"/>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220085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C35DE-F012-4EC3-6172-F328E3505B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F46A52-6BC9-483C-3133-76F74D294F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F2BF02-2BDA-3287-873E-7CA8729E9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2FE2F0-DA63-D575-C4B1-089D738CDEF3}"/>
              </a:ext>
            </a:extLst>
          </p:cNvPr>
          <p:cNvSpPr>
            <a:spLocks noGrp="1"/>
          </p:cNvSpPr>
          <p:nvPr>
            <p:ph type="dt" sz="half" idx="10"/>
          </p:nvPr>
        </p:nvSpPr>
        <p:spPr/>
        <p:txBody>
          <a:bodyPr/>
          <a:lstStyle/>
          <a:p>
            <a:fld id="{5385E148-5A18-4EF8-8D54-4E204B0B16F4}" type="datetimeFigureOut">
              <a:rPr lang="en-US" smtClean="0"/>
              <a:t>2/27/2024</a:t>
            </a:fld>
            <a:endParaRPr lang="en-US"/>
          </a:p>
        </p:txBody>
      </p:sp>
      <p:sp>
        <p:nvSpPr>
          <p:cNvPr id="6" name="Footer Placeholder 5">
            <a:extLst>
              <a:ext uri="{FF2B5EF4-FFF2-40B4-BE49-F238E27FC236}">
                <a16:creationId xmlns:a16="http://schemas.microsoft.com/office/drawing/2014/main" id="{9AB240EC-3B2B-7FA8-C697-72CFE6F59C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A7F4F5-8E78-CE03-F3EA-FC0E63FAD652}"/>
              </a:ext>
            </a:extLst>
          </p:cNvPr>
          <p:cNvSpPr>
            <a:spLocks noGrp="1"/>
          </p:cNvSpPr>
          <p:nvPr>
            <p:ph type="sldNum" sz="quarter" idx="12"/>
          </p:nvPr>
        </p:nvSpPr>
        <p:spPr/>
        <p:txBody>
          <a:bodyPr/>
          <a:lstStyle/>
          <a:p>
            <a:fld id="{D68D9E05-4EE9-4F5A-A4CE-CC3371E5FB08}" type="slidenum">
              <a:rPr lang="en-US" smtClean="0"/>
              <a:t>‹#›</a:t>
            </a:fld>
            <a:endParaRPr lang="en-US"/>
          </a:p>
        </p:txBody>
      </p:sp>
    </p:spTree>
    <p:extLst>
      <p:ext uri="{BB962C8B-B14F-4D97-AF65-F5344CB8AC3E}">
        <p14:creationId xmlns:p14="http://schemas.microsoft.com/office/powerpoint/2010/main" val="560429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9327">
              <a:srgbClr val="BCCDEA"/>
            </a:gs>
            <a:gs pos="100000">
              <a:srgbClr val="B0C4E6"/>
            </a:gs>
            <a:gs pos="24000">
              <a:schemeClr val="accent1">
                <a:lumMod val="20000"/>
                <a:lumOff val="80000"/>
              </a:schemeClr>
            </a:gs>
            <a:gs pos="77000">
              <a:schemeClr val="bg1"/>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471F11-31B4-4249-78D9-E980D5A446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D6AC33-098C-270C-C866-6A2A542958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B25A0C-EB85-F17C-323C-3AC6AB3A02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5E148-5A18-4EF8-8D54-4E204B0B16F4}" type="datetimeFigureOut">
              <a:rPr lang="en-US" smtClean="0"/>
              <a:t>2/27/2024</a:t>
            </a:fld>
            <a:endParaRPr lang="en-US"/>
          </a:p>
        </p:txBody>
      </p:sp>
      <p:sp>
        <p:nvSpPr>
          <p:cNvPr id="5" name="Footer Placeholder 4">
            <a:extLst>
              <a:ext uri="{FF2B5EF4-FFF2-40B4-BE49-F238E27FC236}">
                <a16:creationId xmlns:a16="http://schemas.microsoft.com/office/drawing/2014/main" id="{DB7CE08F-7629-BA1F-B9F5-0430EC377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08C959-0CA8-A558-F941-7AA5F45A09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D9E05-4EE9-4F5A-A4CE-CC3371E5FB08}" type="slidenum">
              <a:rPr lang="en-US" smtClean="0"/>
              <a:t>‹#›</a:t>
            </a:fld>
            <a:endParaRPr lang="en-US"/>
          </a:p>
        </p:txBody>
      </p:sp>
    </p:spTree>
    <p:extLst>
      <p:ext uri="{BB962C8B-B14F-4D97-AF65-F5344CB8AC3E}">
        <p14:creationId xmlns:p14="http://schemas.microsoft.com/office/powerpoint/2010/main" val="1678349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7WmIzSmXeew&amp;feature=youtu.be" TargetMode="External"/><Relationship Id="rId2" Type="http://schemas.openxmlformats.org/officeDocument/2006/relationships/hyperlink" Target="https://finred.usalearning.gov/Planning/EstatePlanningOverview" TargetMode="Externa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finred.usalearning.gov/Plann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7" descr="photo_aca_phil.jpg"/>
          <p:cNvPicPr>
            <a:picLocks noChangeAspect="1"/>
          </p:cNvPicPr>
          <p:nvPr/>
        </p:nvPicPr>
        <p:blipFill rotWithShape="1">
          <a:blip r:embed="rId2" cstate="print"/>
          <a:srcRect t="3719" b="41659"/>
          <a:stretch/>
        </p:blipFill>
        <p:spPr bwMode="auto">
          <a:xfrm>
            <a:off x="4099035" y="395312"/>
            <a:ext cx="3884905" cy="3027788"/>
          </a:xfrm>
          <a:custGeom>
            <a:avLst/>
            <a:gdLst/>
            <a:ahLst/>
            <a:cxnLst/>
            <a:rect l="l" t="t" r="r" b="b"/>
            <a:pathLst>
              <a:path w="4101288" h="3418797">
                <a:moveTo>
                  <a:pt x="989912" y="0"/>
                </a:moveTo>
                <a:lnTo>
                  <a:pt x="3844502" y="0"/>
                </a:lnTo>
                <a:lnTo>
                  <a:pt x="3760850" y="25406"/>
                </a:lnTo>
                <a:cubicBezTo>
                  <a:pt x="3711615" y="43967"/>
                  <a:pt x="3663870" y="67007"/>
                  <a:pt x="3618425" y="98254"/>
                </a:cubicBezTo>
                <a:cubicBezTo>
                  <a:pt x="3626136" y="110145"/>
                  <a:pt x="3665355" y="144049"/>
                  <a:pt x="3649272" y="146579"/>
                </a:cubicBezTo>
                <a:cubicBezTo>
                  <a:pt x="3604102" y="153917"/>
                  <a:pt x="3564000" y="178711"/>
                  <a:pt x="3522797" y="199205"/>
                </a:cubicBezTo>
                <a:cubicBezTo>
                  <a:pt x="3504948" y="208060"/>
                  <a:pt x="3483356" y="219700"/>
                  <a:pt x="3491728" y="251325"/>
                </a:cubicBezTo>
                <a:cubicBezTo>
                  <a:pt x="3506932" y="260181"/>
                  <a:pt x="3518169" y="247783"/>
                  <a:pt x="3530727" y="246772"/>
                </a:cubicBezTo>
                <a:cubicBezTo>
                  <a:pt x="3543507" y="245761"/>
                  <a:pt x="3572153" y="252336"/>
                  <a:pt x="3564219" y="256638"/>
                </a:cubicBezTo>
                <a:cubicBezTo>
                  <a:pt x="3528083" y="276121"/>
                  <a:pt x="3593085" y="322928"/>
                  <a:pt x="3550339" y="322928"/>
                </a:cubicBezTo>
                <a:cubicBezTo>
                  <a:pt x="3478728" y="323181"/>
                  <a:pt x="3440609" y="406169"/>
                  <a:pt x="3371643" y="408447"/>
                </a:cubicBezTo>
                <a:cubicBezTo>
                  <a:pt x="3360627" y="408698"/>
                  <a:pt x="3355338" y="423373"/>
                  <a:pt x="3355558" y="436278"/>
                </a:cubicBezTo>
                <a:cubicBezTo>
                  <a:pt x="3355558" y="451712"/>
                  <a:pt x="3365694" y="454494"/>
                  <a:pt x="3376931" y="456013"/>
                </a:cubicBezTo>
                <a:cubicBezTo>
                  <a:pt x="3394118" y="458289"/>
                  <a:pt x="3411965" y="436278"/>
                  <a:pt x="3434660" y="466133"/>
                </a:cubicBezTo>
                <a:cubicBezTo>
                  <a:pt x="3393898" y="483590"/>
                  <a:pt x="3353135" y="501049"/>
                  <a:pt x="3353797" y="561013"/>
                </a:cubicBezTo>
                <a:cubicBezTo>
                  <a:pt x="3354015" y="577205"/>
                  <a:pt x="3337050" y="583277"/>
                  <a:pt x="3324270" y="587325"/>
                </a:cubicBezTo>
                <a:cubicBezTo>
                  <a:pt x="3303117" y="593904"/>
                  <a:pt x="3285272" y="605543"/>
                  <a:pt x="3273812" y="628061"/>
                </a:cubicBezTo>
                <a:cubicBezTo>
                  <a:pt x="3274033" y="632362"/>
                  <a:pt x="3274254" y="636917"/>
                  <a:pt x="3272930" y="640459"/>
                </a:cubicBezTo>
                <a:cubicBezTo>
                  <a:pt x="3276676" y="694855"/>
                  <a:pt x="3307523" y="693336"/>
                  <a:pt x="3341676" y="684230"/>
                </a:cubicBezTo>
                <a:cubicBezTo>
                  <a:pt x="3382439" y="673096"/>
                  <a:pt x="3422762" y="652855"/>
                  <a:pt x="3465728" y="672338"/>
                </a:cubicBezTo>
                <a:cubicBezTo>
                  <a:pt x="3405133" y="698397"/>
                  <a:pt x="3339253" y="700422"/>
                  <a:pt x="3282405" y="737615"/>
                </a:cubicBezTo>
                <a:cubicBezTo>
                  <a:pt x="3490406" y="744447"/>
                  <a:pt x="3674169" y="627048"/>
                  <a:pt x="3875781" y="582013"/>
                </a:cubicBezTo>
                <a:cubicBezTo>
                  <a:pt x="3868951" y="612120"/>
                  <a:pt x="3852646" y="618193"/>
                  <a:pt x="3837883" y="622747"/>
                </a:cubicBezTo>
                <a:cubicBezTo>
                  <a:pt x="3763408" y="645519"/>
                  <a:pt x="3698188" y="690809"/>
                  <a:pt x="3630322" y="730023"/>
                </a:cubicBezTo>
                <a:cubicBezTo>
                  <a:pt x="3602340" y="746216"/>
                  <a:pt x="3582066" y="762411"/>
                  <a:pt x="3571492" y="797327"/>
                </a:cubicBezTo>
                <a:cubicBezTo>
                  <a:pt x="3562015" y="828953"/>
                  <a:pt x="3543728" y="843628"/>
                  <a:pt x="3509797" y="834518"/>
                </a:cubicBezTo>
                <a:cubicBezTo>
                  <a:pt x="3482254" y="826927"/>
                  <a:pt x="3452068" y="830975"/>
                  <a:pt x="3423203" y="833760"/>
                </a:cubicBezTo>
                <a:cubicBezTo>
                  <a:pt x="3389931" y="836796"/>
                  <a:pt x="3352693" y="872470"/>
                  <a:pt x="3361728" y="890941"/>
                </a:cubicBezTo>
                <a:cubicBezTo>
                  <a:pt x="3377151" y="922314"/>
                  <a:pt x="3402931" y="906627"/>
                  <a:pt x="3425847" y="903084"/>
                </a:cubicBezTo>
                <a:cubicBezTo>
                  <a:pt x="3451848" y="898784"/>
                  <a:pt x="3500100" y="889927"/>
                  <a:pt x="3500982" y="893723"/>
                </a:cubicBezTo>
                <a:cubicBezTo>
                  <a:pt x="3517950" y="972410"/>
                  <a:pt x="3637374" y="903845"/>
                  <a:pt x="3663154" y="896758"/>
                </a:cubicBezTo>
                <a:cubicBezTo>
                  <a:pt x="3695322" y="887904"/>
                  <a:pt x="3725509" y="904097"/>
                  <a:pt x="3756136" y="907891"/>
                </a:cubicBezTo>
                <a:cubicBezTo>
                  <a:pt x="3783459" y="911433"/>
                  <a:pt x="3937918" y="922314"/>
                  <a:pt x="3969866" y="888915"/>
                </a:cubicBezTo>
                <a:cubicBezTo>
                  <a:pt x="3974273" y="914976"/>
                  <a:pt x="3965020" y="925602"/>
                  <a:pt x="3957306" y="937494"/>
                </a:cubicBezTo>
                <a:cubicBezTo>
                  <a:pt x="3946511" y="954445"/>
                  <a:pt x="3944747" y="966337"/>
                  <a:pt x="3965239" y="979747"/>
                </a:cubicBezTo>
                <a:cubicBezTo>
                  <a:pt x="4023630" y="1018206"/>
                  <a:pt x="4022747" y="1019470"/>
                  <a:pt x="3968324" y="1071591"/>
                </a:cubicBezTo>
                <a:cubicBezTo>
                  <a:pt x="3965678" y="1073867"/>
                  <a:pt x="3966782" y="1081459"/>
                  <a:pt x="3966341" y="1086519"/>
                </a:cubicBezTo>
                <a:cubicBezTo>
                  <a:pt x="3980663" y="1094615"/>
                  <a:pt x="3997409" y="1074373"/>
                  <a:pt x="4014153" y="1096133"/>
                </a:cubicBezTo>
                <a:cubicBezTo>
                  <a:pt x="3941222" y="1191771"/>
                  <a:pt x="3829950" y="1215299"/>
                  <a:pt x="3729254" y="1287157"/>
                </a:cubicBezTo>
                <a:cubicBezTo>
                  <a:pt x="3810780" y="1310939"/>
                  <a:pt x="3859696" y="1227952"/>
                  <a:pt x="3919628" y="1238578"/>
                </a:cubicBezTo>
                <a:cubicBezTo>
                  <a:pt x="3949596" y="1264639"/>
                  <a:pt x="3860577" y="1306386"/>
                  <a:pt x="3945409" y="1318784"/>
                </a:cubicBezTo>
                <a:cubicBezTo>
                  <a:pt x="3908610" y="1341555"/>
                  <a:pt x="3881289" y="1363817"/>
                  <a:pt x="3855951" y="1390133"/>
                </a:cubicBezTo>
                <a:cubicBezTo>
                  <a:pt x="3810780" y="1437192"/>
                  <a:pt x="3801967" y="1468060"/>
                  <a:pt x="3822900" y="1531314"/>
                </a:cubicBezTo>
                <a:cubicBezTo>
                  <a:pt x="3836562" y="1572808"/>
                  <a:pt x="3856611" y="1611013"/>
                  <a:pt x="3838986" y="1660349"/>
                </a:cubicBezTo>
                <a:cubicBezTo>
                  <a:pt x="3826646" y="1694254"/>
                  <a:pt x="3831494" y="1716517"/>
                  <a:pt x="3877323" y="1701337"/>
                </a:cubicBezTo>
                <a:cubicBezTo>
                  <a:pt x="3926679" y="1685144"/>
                  <a:pt x="3945187" y="1715505"/>
                  <a:pt x="3932849" y="1774963"/>
                </a:cubicBezTo>
                <a:cubicBezTo>
                  <a:pt x="3924917" y="1813169"/>
                  <a:pt x="3933291" y="1824806"/>
                  <a:pt x="3967221" y="1820505"/>
                </a:cubicBezTo>
                <a:cubicBezTo>
                  <a:pt x="4004680" y="1815698"/>
                  <a:pt x="4040375" y="1790649"/>
                  <a:pt x="4086646" y="1802795"/>
                </a:cubicBezTo>
                <a:cubicBezTo>
                  <a:pt x="4049631" y="1872120"/>
                  <a:pt x="3970527" y="1852385"/>
                  <a:pt x="3927340" y="1918423"/>
                </a:cubicBezTo>
                <a:cubicBezTo>
                  <a:pt x="3978900" y="1918674"/>
                  <a:pt x="4018341" y="1918423"/>
                  <a:pt x="4056460" y="1903999"/>
                </a:cubicBezTo>
                <a:cubicBezTo>
                  <a:pt x="4072325" y="1898179"/>
                  <a:pt x="4089732" y="1892109"/>
                  <a:pt x="4098545" y="1912096"/>
                </a:cubicBezTo>
                <a:cubicBezTo>
                  <a:pt x="4108901" y="1936132"/>
                  <a:pt x="4087529" y="1945241"/>
                  <a:pt x="4074527" y="1949542"/>
                </a:cubicBezTo>
                <a:cubicBezTo>
                  <a:pt x="4037951" y="1961686"/>
                  <a:pt x="4009969" y="1990529"/>
                  <a:pt x="3979782" y="2013047"/>
                </a:cubicBezTo>
                <a:cubicBezTo>
                  <a:pt x="3913460" y="2062386"/>
                  <a:pt x="3840746" y="2103626"/>
                  <a:pt x="3784559" y="2185097"/>
                </a:cubicBezTo>
                <a:cubicBezTo>
                  <a:pt x="3855290" y="2164349"/>
                  <a:pt x="3907951" y="2116025"/>
                  <a:pt x="3973612" y="2106157"/>
                </a:cubicBezTo>
                <a:cubicBezTo>
                  <a:pt x="3916764" y="2180290"/>
                  <a:pt x="3843611" y="2229120"/>
                  <a:pt x="3774426" y="2283011"/>
                </a:cubicBezTo>
                <a:cubicBezTo>
                  <a:pt x="3754594" y="2298192"/>
                  <a:pt x="3734543" y="2308566"/>
                  <a:pt x="3730136" y="2341710"/>
                </a:cubicBezTo>
                <a:cubicBezTo>
                  <a:pt x="3721542" y="2405976"/>
                  <a:pt x="3695763" y="2459107"/>
                  <a:pt x="3640678" y="2487444"/>
                </a:cubicBezTo>
                <a:cubicBezTo>
                  <a:pt x="3640238" y="2487699"/>
                  <a:pt x="3643322" y="2497314"/>
                  <a:pt x="3645085" y="2503890"/>
                </a:cubicBezTo>
                <a:cubicBezTo>
                  <a:pt x="3678797" y="2505916"/>
                  <a:pt x="3705458" y="2467963"/>
                  <a:pt x="3748425" y="2480360"/>
                </a:cubicBezTo>
                <a:cubicBezTo>
                  <a:pt x="3707220" y="2531974"/>
                  <a:pt x="3672847" y="2578277"/>
                  <a:pt x="3614458" y="2602819"/>
                </a:cubicBezTo>
                <a:cubicBezTo>
                  <a:pt x="3567745" y="2622300"/>
                  <a:pt x="3510016" y="2633686"/>
                  <a:pt x="3476083" y="2696937"/>
                </a:cubicBezTo>
                <a:cubicBezTo>
                  <a:pt x="3515524" y="2709337"/>
                  <a:pt x="3544831" y="2693651"/>
                  <a:pt x="3574357" y="2682517"/>
                </a:cubicBezTo>
                <a:cubicBezTo>
                  <a:pt x="3619525" y="2665312"/>
                  <a:pt x="3664255" y="2645832"/>
                  <a:pt x="3709425" y="2628625"/>
                </a:cubicBezTo>
                <a:cubicBezTo>
                  <a:pt x="3726611" y="2622047"/>
                  <a:pt x="3745340" y="2617491"/>
                  <a:pt x="3756357" y="2648866"/>
                </a:cubicBezTo>
                <a:cubicBezTo>
                  <a:pt x="3698847" y="2655446"/>
                  <a:pt x="3664475" y="2697951"/>
                  <a:pt x="3628340" y="2737926"/>
                </a:cubicBezTo>
                <a:cubicBezTo>
                  <a:pt x="3608067" y="2760445"/>
                  <a:pt x="3591541" y="2790554"/>
                  <a:pt x="3554967" y="2779169"/>
                </a:cubicBezTo>
                <a:cubicBezTo>
                  <a:pt x="3535796" y="2773097"/>
                  <a:pt x="3523678" y="2790046"/>
                  <a:pt x="3525662" y="2810794"/>
                </a:cubicBezTo>
                <a:cubicBezTo>
                  <a:pt x="3532932" y="2883915"/>
                  <a:pt x="3488203" y="2909469"/>
                  <a:pt x="3441932" y="2923637"/>
                </a:cubicBezTo>
                <a:cubicBezTo>
                  <a:pt x="3354236" y="2950204"/>
                  <a:pt x="3281303" y="3012697"/>
                  <a:pt x="3196032" y="3046854"/>
                </a:cubicBezTo>
                <a:cubicBezTo>
                  <a:pt x="3113184" y="3079999"/>
                  <a:pt x="3049065" y="3158685"/>
                  <a:pt x="2965998" y="3199927"/>
                </a:cubicBezTo>
                <a:cubicBezTo>
                  <a:pt x="2905843" y="3229783"/>
                  <a:pt x="2848335" y="3268239"/>
                  <a:pt x="2786418" y="3295311"/>
                </a:cubicBezTo>
                <a:cubicBezTo>
                  <a:pt x="2639894" y="3359324"/>
                  <a:pt x="2490503" y="3410685"/>
                  <a:pt x="2332519" y="3418022"/>
                </a:cubicBezTo>
                <a:cubicBezTo>
                  <a:pt x="2202077" y="3423842"/>
                  <a:pt x="1070633" y="3418277"/>
                  <a:pt x="611003" y="2585615"/>
                </a:cubicBezTo>
                <a:cubicBezTo>
                  <a:pt x="602189" y="2581565"/>
                  <a:pt x="592275" y="2570939"/>
                  <a:pt x="589190" y="2560818"/>
                </a:cubicBezTo>
                <a:cubicBezTo>
                  <a:pt x="574427" y="2513505"/>
                  <a:pt x="538291" y="2493011"/>
                  <a:pt x="505681" y="2467457"/>
                </a:cubicBezTo>
                <a:cubicBezTo>
                  <a:pt x="477036" y="2444939"/>
                  <a:pt x="446628" y="2421409"/>
                  <a:pt x="434730" y="2383456"/>
                </a:cubicBezTo>
                <a:cubicBezTo>
                  <a:pt x="419086" y="2332854"/>
                  <a:pt x="463594" y="2374348"/>
                  <a:pt x="471748" y="2355119"/>
                </a:cubicBezTo>
                <a:cubicBezTo>
                  <a:pt x="454782" y="2328807"/>
                  <a:pt x="428560" y="2304770"/>
                  <a:pt x="421730" y="2274915"/>
                </a:cubicBezTo>
                <a:cubicBezTo>
                  <a:pt x="396833" y="2167131"/>
                  <a:pt x="343069" y="2088698"/>
                  <a:pt x="262645" y="2027722"/>
                </a:cubicBezTo>
                <a:cubicBezTo>
                  <a:pt x="239509" y="2010264"/>
                  <a:pt x="224307" y="1978384"/>
                  <a:pt x="192799" y="1973326"/>
                </a:cubicBezTo>
                <a:cubicBezTo>
                  <a:pt x="122730" y="1962193"/>
                  <a:pt x="144764" y="1875156"/>
                  <a:pt x="107746" y="1836446"/>
                </a:cubicBezTo>
                <a:cubicBezTo>
                  <a:pt x="100695" y="1829107"/>
                  <a:pt x="94306" y="1814687"/>
                  <a:pt x="95627" y="1804821"/>
                </a:cubicBezTo>
                <a:cubicBezTo>
                  <a:pt x="97609" y="1790649"/>
                  <a:pt x="105983" y="1777240"/>
                  <a:pt x="113034" y="1764589"/>
                </a:cubicBezTo>
                <a:cubicBezTo>
                  <a:pt x="120306" y="1751939"/>
                  <a:pt x="131322" y="1740806"/>
                  <a:pt x="126034" y="1724108"/>
                </a:cubicBezTo>
                <a:cubicBezTo>
                  <a:pt x="123833" y="1717277"/>
                  <a:pt x="125373" y="1693494"/>
                  <a:pt x="109068" y="1712215"/>
                </a:cubicBezTo>
                <a:cubicBezTo>
                  <a:pt x="64340" y="1763578"/>
                  <a:pt x="38339" y="1715001"/>
                  <a:pt x="0" y="1691723"/>
                </a:cubicBezTo>
                <a:cubicBezTo>
                  <a:pt x="30848" y="1667686"/>
                  <a:pt x="58610" y="1650735"/>
                  <a:pt x="63238" y="1614808"/>
                </a:cubicBezTo>
                <a:cubicBezTo>
                  <a:pt x="72712" y="1540674"/>
                  <a:pt x="113253" y="1506772"/>
                  <a:pt x="174729" y="1500192"/>
                </a:cubicBezTo>
                <a:cubicBezTo>
                  <a:pt x="152034" y="1428591"/>
                  <a:pt x="152034" y="1428591"/>
                  <a:pt x="225408" y="1418722"/>
                </a:cubicBezTo>
                <a:cubicBezTo>
                  <a:pt x="197204" y="1373181"/>
                  <a:pt x="197204" y="1361542"/>
                  <a:pt x="231358" y="1345855"/>
                </a:cubicBezTo>
                <a:cubicBezTo>
                  <a:pt x="264188" y="1330927"/>
                  <a:pt x="300543" y="1325867"/>
                  <a:pt x="330952" y="1302844"/>
                </a:cubicBezTo>
                <a:cubicBezTo>
                  <a:pt x="302967" y="1244651"/>
                  <a:pt x="295035" y="1177097"/>
                  <a:pt x="237307" y="1148758"/>
                </a:cubicBezTo>
                <a:cubicBezTo>
                  <a:pt x="228273" y="1144458"/>
                  <a:pt x="222103" y="1127000"/>
                  <a:pt x="227831" y="1116880"/>
                </a:cubicBezTo>
                <a:cubicBezTo>
                  <a:pt x="248764" y="1080194"/>
                  <a:pt x="218798" y="1010614"/>
                  <a:pt x="284017" y="1002772"/>
                </a:cubicBezTo>
                <a:cubicBezTo>
                  <a:pt x="292171" y="1002013"/>
                  <a:pt x="299663" y="994421"/>
                  <a:pt x="293273" y="984554"/>
                </a:cubicBezTo>
                <a:cubicBezTo>
                  <a:pt x="271238" y="950145"/>
                  <a:pt x="297900" y="952421"/>
                  <a:pt x="313983" y="948120"/>
                </a:cubicBezTo>
                <a:cubicBezTo>
                  <a:pt x="333375" y="942809"/>
                  <a:pt x="355409" y="957988"/>
                  <a:pt x="373477" y="939265"/>
                </a:cubicBezTo>
                <a:cubicBezTo>
                  <a:pt x="369289" y="919530"/>
                  <a:pt x="353646" y="919783"/>
                  <a:pt x="342629" y="913458"/>
                </a:cubicBezTo>
                <a:cubicBezTo>
                  <a:pt x="310460" y="895240"/>
                  <a:pt x="284238" y="873483"/>
                  <a:pt x="282695" y="826169"/>
                </a:cubicBezTo>
                <a:cubicBezTo>
                  <a:pt x="281595" y="787964"/>
                  <a:pt x="278069" y="754314"/>
                  <a:pt x="322578" y="742675"/>
                </a:cubicBezTo>
                <a:cubicBezTo>
                  <a:pt x="341086" y="737866"/>
                  <a:pt x="335797" y="710289"/>
                  <a:pt x="325221" y="696626"/>
                </a:cubicBezTo>
                <a:cubicBezTo>
                  <a:pt x="306272" y="672338"/>
                  <a:pt x="290629" y="639953"/>
                  <a:pt x="258017" y="637675"/>
                </a:cubicBezTo>
                <a:cubicBezTo>
                  <a:pt x="238187" y="636158"/>
                  <a:pt x="222983" y="626035"/>
                  <a:pt x="207340" y="614398"/>
                </a:cubicBezTo>
                <a:cubicBezTo>
                  <a:pt x="196103" y="606047"/>
                  <a:pt x="182662" y="598964"/>
                  <a:pt x="183983" y="581001"/>
                </a:cubicBezTo>
                <a:cubicBezTo>
                  <a:pt x="185306" y="563795"/>
                  <a:pt x="198305" y="556711"/>
                  <a:pt x="211526" y="553169"/>
                </a:cubicBezTo>
                <a:cubicBezTo>
                  <a:pt x="255595" y="541784"/>
                  <a:pt x="297017" y="525085"/>
                  <a:pt x="333816" y="486880"/>
                </a:cubicBezTo>
                <a:cubicBezTo>
                  <a:pt x="309357" y="466639"/>
                  <a:pt x="286001" y="451964"/>
                  <a:pt x="267934" y="431469"/>
                </a:cubicBezTo>
                <a:cubicBezTo>
                  <a:pt x="224307" y="381881"/>
                  <a:pt x="593817" y="225772"/>
                  <a:pt x="612325" y="170108"/>
                </a:cubicBezTo>
                <a:cubicBezTo>
                  <a:pt x="618054" y="152904"/>
                  <a:pt x="637663" y="135194"/>
                  <a:pt x="653971" y="130133"/>
                </a:cubicBezTo>
                <a:cubicBezTo>
                  <a:pt x="730427" y="106350"/>
                  <a:pt x="796748" y="52963"/>
                  <a:pt x="874970" y="33228"/>
                </a:cubicBezTo>
                <a:cubicBezTo>
                  <a:pt x="911877" y="23867"/>
                  <a:pt x="948509" y="12925"/>
                  <a:pt x="986021" y="1223"/>
                </a:cubicBezTo>
                <a:close/>
              </a:path>
            </a:pathLst>
          </a:custGeom>
        </p:spPr>
      </p:pic>
      <p:pic>
        <p:nvPicPr>
          <p:cNvPr id="2052" name="Picture 8" descr="photo_phil_values.jpg"/>
          <p:cNvPicPr>
            <a:picLocks noChangeAspect="1"/>
          </p:cNvPicPr>
          <p:nvPr/>
        </p:nvPicPr>
        <p:blipFill rotWithShape="1">
          <a:blip r:embed="rId3" cstate="print"/>
          <a:srcRect t="13390" r="1" b="1"/>
          <a:stretch/>
        </p:blipFill>
        <p:spPr bwMode="auto">
          <a:xfrm>
            <a:off x="20" y="140982"/>
            <a:ext cx="4017880" cy="5247676"/>
          </a:xfrm>
          <a:custGeom>
            <a:avLst/>
            <a:gdLst/>
            <a:ahLst/>
            <a:cxnLst/>
            <a:rect l="l" t="t" r="r" b="b"/>
            <a:pathLst>
              <a:path w="4552738" h="5946218">
                <a:moveTo>
                  <a:pt x="0" y="0"/>
                </a:moveTo>
                <a:lnTo>
                  <a:pt x="193217" y="10418"/>
                </a:lnTo>
                <a:cubicBezTo>
                  <a:pt x="612089" y="35802"/>
                  <a:pt x="1030148" y="71660"/>
                  <a:pt x="1446580" y="128061"/>
                </a:cubicBezTo>
                <a:cubicBezTo>
                  <a:pt x="1735723" y="167547"/>
                  <a:pt x="2027715" y="194943"/>
                  <a:pt x="2320927" y="163517"/>
                </a:cubicBezTo>
                <a:cubicBezTo>
                  <a:pt x="2335563" y="161905"/>
                  <a:pt x="2352239" y="156669"/>
                  <a:pt x="2364438" y="161905"/>
                </a:cubicBezTo>
                <a:cubicBezTo>
                  <a:pt x="2506776" y="220729"/>
                  <a:pt x="2662121" y="178424"/>
                  <a:pt x="2809744" y="215490"/>
                </a:cubicBezTo>
                <a:cubicBezTo>
                  <a:pt x="2771925" y="358517"/>
                  <a:pt x="2609662" y="346832"/>
                  <a:pt x="2518162" y="445944"/>
                </a:cubicBezTo>
                <a:cubicBezTo>
                  <a:pt x="2667409" y="485424"/>
                  <a:pt x="2801610" y="525312"/>
                  <a:pt x="2937846" y="555124"/>
                </a:cubicBezTo>
                <a:cubicBezTo>
                  <a:pt x="3082216" y="586550"/>
                  <a:pt x="3204622" y="671561"/>
                  <a:pt x="3345734" y="709433"/>
                </a:cubicBezTo>
                <a:cubicBezTo>
                  <a:pt x="3375832" y="717492"/>
                  <a:pt x="3412025" y="745693"/>
                  <a:pt x="3422598" y="773089"/>
                </a:cubicBezTo>
                <a:cubicBezTo>
                  <a:pt x="3456757" y="861726"/>
                  <a:pt x="4138745" y="1110310"/>
                  <a:pt x="4058225" y="1189273"/>
                </a:cubicBezTo>
                <a:cubicBezTo>
                  <a:pt x="4024878" y="1221909"/>
                  <a:pt x="3981773" y="1245276"/>
                  <a:pt x="3936629" y="1277508"/>
                </a:cubicBezTo>
                <a:cubicBezTo>
                  <a:pt x="4004547" y="1338344"/>
                  <a:pt x="4080998" y="1364935"/>
                  <a:pt x="4162334" y="1383065"/>
                </a:cubicBezTo>
                <a:cubicBezTo>
                  <a:pt x="4186736" y="1388705"/>
                  <a:pt x="4210728" y="1399986"/>
                  <a:pt x="4213168" y="1427383"/>
                </a:cubicBezTo>
                <a:cubicBezTo>
                  <a:pt x="4215607" y="1455987"/>
                  <a:pt x="4190800" y="1467266"/>
                  <a:pt x="4170061" y="1480564"/>
                </a:cubicBezTo>
                <a:cubicBezTo>
                  <a:pt x="4141188" y="1499095"/>
                  <a:pt x="4113127" y="1515214"/>
                  <a:pt x="4076527" y="1517630"/>
                </a:cubicBezTo>
                <a:cubicBezTo>
                  <a:pt x="4016337" y="1521257"/>
                  <a:pt x="3987466" y="1572826"/>
                  <a:pt x="3952493" y="1611502"/>
                </a:cubicBezTo>
                <a:cubicBezTo>
                  <a:pt x="3932973" y="1633259"/>
                  <a:pt x="3923211" y="1677172"/>
                  <a:pt x="3957370" y="1684828"/>
                </a:cubicBezTo>
                <a:cubicBezTo>
                  <a:pt x="4039518" y="1703363"/>
                  <a:pt x="4033011" y="1756946"/>
                  <a:pt x="4030981" y="1817782"/>
                </a:cubicBezTo>
                <a:cubicBezTo>
                  <a:pt x="4028133" y="1893124"/>
                  <a:pt x="3979737" y="1927770"/>
                  <a:pt x="3920363" y="1956780"/>
                </a:cubicBezTo>
                <a:cubicBezTo>
                  <a:pt x="3900029" y="1966851"/>
                  <a:pt x="3871158" y="1966449"/>
                  <a:pt x="3863429" y="1997874"/>
                </a:cubicBezTo>
                <a:cubicBezTo>
                  <a:pt x="3896777" y="2027688"/>
                  <a:pt x="3937444" y="2003517"/>
                  <a:pt x="3973233" y="2011975"/>
                </a:cubicBezTo>
                <a:cubicBezTo>
                  <a:pt x="4002918" y="2018824"/>
                  <a:pt x="4052127" y="2015199"/>
                  <a:pt x="4011458" y="2069991"/>
                </a:cubicBezTo>
                <a:cubicBezTo>
                  <a:pt x="3999664" y="2085704"/>
                  <a:pt x="4013491" y="2097792"/>
                  <a:pt x="4028540" y="2099000"/>
                </a:cubicBezTo>
                <a:cubicBezTo>
                  <a:pt x="4148913" y="2111489"/>
                  <a:pt x="4093606" y="2222285"/>
                  <a:pt x="4132241" y="2280703"/>
                </a:cubicBezTo>
                <a:cubicBezTo>
                  <a:pt x="4142812" y="2296818"/>
                  <a:pt x="4131425" y="2324618"/>
                  <a:pt x="4114752" y="2331466"/>
                </a:cubicBezTo>
                <a:cubicBezTo>
                  <a:pt x="4008205" y="2376592"/>
                  <a:pt x="3993565" y="2484163"/>
                  <a:pt x="3941916" y="2576828"/>
                </a:cubicBezTo>
                <a:cubicBezTo>
                  <a:pt x="3998039" y="2613488"/>
                  <a:pt x="4065138" y="2621547"/>
                  <a:pt x="4125732" y="2645318"/>
                </a:cubicBezTo>
                <a:cubicBezTo>
                  <a:pt x="4188768" y="2670298"/>
                  <a:pt x="4188768" y="2688831"/>
                  <a:pt x="4136714" y="2761349"/>
                </a:cubicBezTo>
                <a:cubicBezTo>
                  <a:pt x="4272135" y="2777064"/>
                  <a:pt x="4272135" y="2777064"/>
                  <a:pt x="4230249" y="2891080"/>
                </a:cubicBezTo>
                <a:cubicBezTo>
                  <a:pt x="4343713" y="2901557"/>
                  <a:pt x="4418537" y="2955542"/>
                  <a:pt x="4436023" y="3073591"/>
                </a:cubicBezTo>
                <a:cubicBezTo>
                  <a:pt x="4444564" y="3130800"/>
                  <a:pt x="4495804" y="3157792"/>
                  <a:pt x="4552738" y="3196068"/>
                </a:cubicBezTo>
                <a:cubicBezTo>
                  <a:pt x="4481978" y="3233136"/>
                  <a:pt x="4433989" y="3310489"/>
                  <a:pt x="4351436" y="3228700"/>
                </a:cubicBezTo>
                <a:cubicBezTo>
                  <a:pt x="4321344" y="3198888"/>
                  <a:pt x="4324186" y="3236761"/>
                  <a:pt x="4320122" y="3247637"/>
                </a:cubicBezTo>
                <a:cubicBezTo>
                  <a:pt x="4310364" y="3274227"/>
                  <a:pt x="4330695" y="3291956"/>
                  <a:pt x="4344116" y="3312099"/>
                </a:cubicBezTo>
                <a:cubicBezTo>
                  <a:pt x="4357130" y="3332244"/>
                  <a:pt x="4372586" y="3353596"/>
                  <a:pt x="4376244" y="3376163"/>
                </a:cubicBezTo>
                <a:cubicBezTo>
                  <a:pt x="4378682" y="3391874"/>
                  <a:pt x="4366890" y="3414835"/>
                  <a:pt x="4353877" y="3426522"/>
                </a:cubicBezTo>
                <a:cubicBezTo>
                  <a:pt x="4285554" y="3488163"/>
                  <a:pt x="4326221" y="3626757"/>
                  <a:pt x="4196898" y="3644486"/>
                </a:cubicBezTo>
                <a:cubicBezTo>
                  <a:pt x="4138745" y="3652541"/>
                  <a:pt x="4110687" y="3703306"/>
                  <a:pt x="4067986" y="3731106"/>
                </a:cubicBezTo>
                <a:cubicBezTo>
                  <a:pt x="3919551" y="3828201"/>
                  <a:pt x="3820322" y="3953097"/>
                  <a:pt x="3774370" y="4124729"/>
                </a:cubicBezTo>
                <a:cubicBezTo>
                  <a:pt x="3761764" y="4172269"/>
                  <a:pt x="3713368" y="4210546"/>
                  <a:pt x="3682054" y="4252444"/>
                </a:cubicBezTo>
                <a:cubicBezTo>
                  <a:pt x="3697103" y="4283064"/>
                  <a:pt x="3779250" y="4216990"/>
                  <a:pt x="3750377" y="4297567"/>
                </a:cubicBezTo>
                <a:cubicBezTo>
                  <a:pt x="3728417" y="4358002"/>
                  <a:pt x="3672294" y="4395470"/>
                  <a:pt x="3619425" y="4431328"/>
                </a:cubicBezTo>
                <a:cubicBezTo>
                  <a:pt x="3559239" y="4472019"/>
                  <a:pt x="3492545" y="4504653"/>
                  <a:pt x="3465296" y="4579993"/>
                </a:cubicBezTo>
                <a:cubicBezTo>
                  <a:pt x="3459603" y="4596110"/>
                  <a:pt x="3441305" y="4613031"/>
                  <a:pt x="3425038" y="4619479"/>
                </a:cubicBezTo>
                <a:cubicBezTo>
                  <a:pt x="2576720" y="5945389"/>
                  <a:pt x="488463" y="5954251"/>
                  <a:pt x="247714" y="5944983"/>
                </a:cubicBezTo>
                <a:cubicBezTo>
                  <a:pt x="174818" y="5942062"/>
                  <a:pt x="102913" y="5934760"/>
                  <a:pt x="31834" y="5923857"/>
                </a:cubicBezTo>
                <a:lnTo>
                  <a:pt x="0" y="5917408"/>
                </a:lnTo>
                <a:close/>
              </a:path>
            </a:pathLst>
          </a:custGeom>
        </p:spPr>
      </p:pic>
      <p:pic>
        <p:nvPicPr>
          <p:cNvPr id="2053" name="Picture 9" descr="FamilyPic.jpg"/>
          <p:cNvPicPr>
            <a:picLocks noChangeAspect="1"/>
          </p:cNvPicPr>
          <p:nvPr/>
        </p:nvPicPr>
        <p:blipFill rotWithShape="1">
          <a:blip r:embed="rId4" cstate="print"/>
          <a:srcRect r="1" b="13323"/>
          <a:stretch/>
        </p:blipFill>
        <p:spPr bwMode="auto">
          <a:xfrm>
            <a:off x="8653074" y="415499"/>
            <a:ext cx="3196183" cy="3874680"/>
          </a:xfrm>
          <a:custGeom>
            <a:avLst/>
            <a:gdLst/>
            <a:ahLst/>
            <a:cxnLst/>
            <a:rect l="l" t="t" r="r" b="b"/>
            <a:pathLst>
              <a:path w="3538926" h="4290182">
                <a:moveTo>
                  <a:pt x="1370437" y="0"/>
                </a:moveTo>
                <a:lnTo>
                  <a:pt x="3538926" y="0"/>
                </a:lnTo>
                <a:lnTo>
                  <a:pt x="3538926" y="4256362"/>
                </a:lnTo>
                <a:lnTo>
                  <a:pt x="3455334" y="4273195"/>
                </a:lnTo>
                <a:cubicBezTo>
                  <a:pt x="3401009" y="4281478"/>
                  <a:pt x="3346052" y="4287025"/>
                  <a:pt x="3290337" y="4289244"/>
                </a:cubicBezTo>
                <a:cubicBezTo>
                  <a:pt x="3106332" y="4296285"/>
                  <a:pt x="1510274" y="4289552"/>
                  <a:pt x="861903" y="3282295"/>
                </a:cubicBezTo>
                <a:cubicBezTo>
                  <a:pt x="849470" y="3277397"/>
                  <a:pt x="835485" y="3264542"/>
                  <a:pt x="831133" y="3252299"/>
                </a:cubicBezTo>
                <a:cubicBezTo>
                  <a:pt x="810307" y="3195065"/>
                  <a:pt x="759333" y="3170274"/>
                  <a:pt x="713332" y="3139362"/>
                </a:cubicBezTo>
                <a:cubicBezTo>
                  <a:pt x="672925" y="3112122"/>
                  <a:pt x="630030" y="3083658"/>
                  <a:pt x="613246" y="3037747"/>
                </a:cubicBezTo>
                <a:cubicBezTo>
                  <a:pt x="591178" y="2976535"/>
                  <a:pt x="653963" y="3026730"/>
                  <a:pt x="665465" y="3003469"/>
                </a:cubicBezTo>
                <a:cubicBezTo>
                  <a:pt x="641532" y="2971640"/>
                  <a:pt x="604543" y="2942562"/>
                  <a:pt x="594908" y="2906447"/>
                </a:cubicBezTo>
                <a:cubicBezTo>
                  <a:pt x="559787" y="2776063"/>
                  <a:pt x="483946" y="2681183"/>
                  <a:pt x="370497" y="2607422"/>
                </a:cubicBezTo>
                <a:cubicBezTo>
                  <a:pt x="337860" y="2586304"/>
                  <a:pt x="316415" y="2547739"/>
                  <a:pt x="271969" y="2541620"/>
                </a:cubicBezTo>
                <a:cubicBezTo>
                  <a:pt x="173127" y="2528152"/>
                  <a:pt x="204209" y="2422866"/>
                  <a:pt x="151990" y="2376038"/>
                </a:cubicBezTo>
                <a:cubicBezTo>
                  <a:pt x="142044" y="2367161"/>
                  <a:pt x="133031" y="2349717"/>
                  <a:pt x="134895" y="2337782"/>
                </a:cubicBezTo>
                <a:cubicBezTo>
                  <a:pt x="137691" y="2320639"/>
                  <a:pt x="149504" y="2304419"/>
                  <a:pt x="159450" y="2289115"/>
                </a:cubicBezTo>
                <a:cubicBezTo>
                  <a:pt x="169707" y="2273813"/>
                  <a:pt x="185247" y="2260344"/>
                  <a:pt x="177788" y="2240145"/>
                </a:cubicBezTo>
                <a:cubicBezTo>
                  <a:pt x="174683" y="2231882"/>
                  <a:pt x="176855" y="2203112"/>
                  <a:pt x="153855" y="2225759"/>
                </a:cubicBezTo>
                <a:cubicBezTo>
                  <a:pt x="90759" y="2287892"/>
                  <a:pt x="54081" y="2229129"/>
                  <a:pt x="0" y="2200970"/>
                </a:cubicBezTo>
                <a:cubicBezTo>
                  <a:pt x="43514" y="2171892"/>
                  <a:pt x="82677" y="2151388"/>
                  <a:pt x="89205" y="2107927"/>
                </a:cubicBezTo>
                <a:cubicBezTo>
                  <a:pt x="102570" y="2018249"/>
                  <a:pt x="159758" y="1977237"/>
                  <a:pt x="246479" y="1969279"/>
                </a:cubicBezTo>
                <a:cubicBezTo>
                  <a:pt x="214465" y="1882663"/>
                  <a:pt x="214465" y="1882663"/>
                  <a:pt x="317968" y="1870725"/>
                </a:cubicBezTo>
                <a:cubicBezTo>
                  <a:pt x="278183" y="1815635"/>
                  <a:pt x="278183" y="1801556"/>
                  <a:pt x="326361" y="1782580"/>
                </a:cubicBezTo>
                <a:cubicBezTo>
                  <a:pt x="372673" y="1764521"/>
                  <a:pt x="423957" y="1758400"/>
                  <a:pt x="466852" y="1730550"/>
                </a:cubicBezTo>
                <a:cubicBezTo>
                  <a:pt x="427377" y="1660155"/>
                  <a:pt x="416187" y="1578436"/>
                  <a:pt x="334753" y="1544155"/>
                </a:cubicBezTo>
                <a:cubicBezTo>
                  <a:pt x="322010" y="1538952"/>
                  <a:pt x="313307" y="1517834"/>
                  <a:pt x="321386" y="1505592"/>
                </a:cubicBezTo>
                <a:cubicBezTo>
                  <a:pt x="350915" y="1461214"/>
                  <a:pt x="308644" y="1377045"/>
                  <a:pt x="400645" y="1367557"/>
                </a:cubicBezTo>
                <a:cubicBezTo>
                  <a:pt x="412147" y="1366640"/>
                  <a:pt x="422716" y="1357456"/>
                  <a:pt x="413701" y="1345520"/>
                </a:cubicBezTo>
                <a:cubicBezTo>
                  <a:pt x="382618" y="1303896"/>
                  <a:pt x="420228" y="1306649"/>
                  <a:pt x="442916" y="1301447"/>
                </a:cubicBezTo>
                <a:cubicBezTo>
                  <a:pt x="470270" y="1295021"/>
                  <a:pt x="501352" y="1313384"/>
                  <a:pt x="526840" y="1290735"/>
                </a:cubicBezTo>
                <a:cubicBezTo>
                  <a:pt x="520932" y="1266862"/>
                  <a:pt x="498866" y="1267167"/>
                  <a:pt x="483325" y="1259517"/>
                </a:cubicBezTo>
                <a:cubicBezTo>
                  <a:pt x="437945" y="1237479"/>
                  <a:pt x="400956" y="1211159"/>
                  <a:pt x="398780" y="1153924"/>
                </a:cubicBezTo>
                <a:cubicBezTo>
                  <a:pt x="397228" y="1107708"/>
                  <a:pt x="392254" y="1067003"/>
                  <a:pt x="455041" y="1052922"/>
                </a:cubicBezTo>
                <a:cubicBezTo>
                  <a:pt x="481149" y="1047106"/>
                  <a:pt x="473687" y="1013747"/>
                  <a:pt x="458768" y="997218"/>
                </a:cubicBezTo>
                <a:cubicBezTo>
                  <a:pt x="432038" y="967837"/>
                  <a:pt x="409972" y="928661"/>
                  <a:pt x="363968" y="925907"/>
                </a:cubicBezTo>
                <a:cubicBezTo>
                  <a:pt x="335995" y="924071"/>
                  <a:pt x="314548" y="911826"/>
                  <a:pt x="292481" y="897749"/>
                </a:cubicBezTo>
                <a:cubicBezTo>
                  <a:pt x="276630" y="887646"/>
                  <a:pt x="257670" y="879078"/>
                  <a:pt x="259533" y="857348"/>
                </a:cubicBezTo>
                <a:cubicBezTo>
                  <a:pt x="261399" y="836535"/>
                  <a:pt x="279736" y="827966"/>
                  <a:pt x="298387" y="823681"/>
                </a:cubicBezTo>
                <a:cubicBezTo>
                  <a:pt x="360552" y="809909"/>
                  <a:pt x="418983" y="789708"/>
                  <a:pt x="470893" y="743493"/>
                </a:cubicBezTo>
                <a:cubicBezTo>
                  <a:pt x="436390" y="719007"/>
                  <a:pt x="403444" y="701256"/>
                  <a:pt x="377957" y="676463"/>
                </a:cubicBezTo>
                <a:cubicBezTo>
                  <a:pt x="316415" y="616477"/>
                  <a:pt x="837660" y="427634"/>
                  <a:pt x="863768" y="360299"/>
                </a:cubicBezTo>
                <a:cubicBezTo>
                  <a:pt x="871849" y="339488"/>
                  <a:pt x="899511" y="318064"/>
                  <a:pt x="922515" y="311942"/>
                </a:cubicBezTo>
                <a:cubicBezTo>
                  <a:pt x="1030367" y="283171"/>
                  <a:pt x="1123922" y="218591"/>
                  <a:pt x="1234265" y="194718"/>
                </a:cubicBezTo>
                <a:cubicBezTo>
                  <a:pt x="1338390" y="172070"/>
                  <a:pt x="1440960" y="141768"/>
                  <a:pt x="1555030" y="111776"/>
                </a:cubicBezTo>
                <a:cubicBezTo>
                  <a:pt x="1520063" y="74130"/>
                  <a:pt x="1471575" y="57526"/>
                  <a:pt x="1428216" y="36752"/>
                </a:cubicBezTo>
                <a:close/>
              </a:path>
            </a:pathLst>
          </a:custGeom>
        </p:spPr>
      </p:pic>
      <p:sp>
        <p:nvSpPr>
          <p:cNvPr id="2" name="TextBox 1">
            <a:extLst>
              <a:ext uri="{FF2B5EF4-FFF2-40B4-BE49-F238E27FC236}">
                <a16:creationId xmlns:a16="http://schemas.microsoft.com/office/drawing/2014/main" id="{6FA50689-C3A0-B2DF-11A0-2F37338C733F}"/>
              </a:ext>
            </a:extLst>
          </p:cNvPr>
          <p:cNvSpPr txBox="1"/>
          <p:nvPr/>
        </p:nvSpPr>
        <p:spPr>
          <a:xfrm>
            <a:off x="2504251" y="3790686"/>
            <a:ext cx="7662473" cy="1446550"/>
          </a:xfrm>
          <a:prstGeom prst="rect">
            <a:avLst/>
          </a:prstGeom>
          <a:noFill/>
          <a:effectLst>
            <a:glow rad="228600">
              <a:schemeClr val="accent6">
                <a:satMod val="175000"/>
                <a:alpha val="40000"/>
              </a:schemeClr>
            </a:glow>
            <a:outerShdw blurRad="50800" dist="38100" dir="8100000" algn="tr" rotWithShape="0">
              <a:prstClr val="black">
                <a:alpha val="40000"/>
              </a:prstClr>
            </a:outerShdw>
            <a:softEdge rad="127000"/>
          </a:effectLst>
        </p:spPr>
        <p:txBody>
          <a:bodyPr wrap="square" rtlCol="0">
            <a:spAutoFit/>
          </a:bodyPr>
          <a:lstStyle/>
          <a:p>
            <a:pPr algn="ctr"/>
            <a:r>
              <a:rPr lang="en-US" sz="4400" b="1" i="1" dirty="0">
                <a:solidFill>
                  <a:schemeClr val="accent1">
                    <a:lumMod val="75000"/>
                  </a:schemeClr>
                </a:solidFill>
                <a:latin typeface="+mj-lt"/>
              </a:rPr>
              <a:t>United States Coast Guard </a:t>
            </a:r>
          </a:p>
          <a:p>
            <a:pPr algn="ctr"/>
            <a:r>
              <a:rPr lang="en-US" sz="4400" b="1" i="1" dirty="0">
                <a:solidFill>
                  <a:schemeClr val="accent1">
                    <a:lumMod val="75000"/>
                  </a:schemeClr>
                </a:solidFill>
                <a:latin typeface="+mj-lt"/>
              </a:rPr>
              <a:t>Estate Planning Overview</a:t>
            </a:r>
          </a:p>
        </p:txBody>
      </p:sp>
      <p:sp>
        <p:nvSpPr>
          <p:cNvPr id="3" name="TextBox 2">
            <a:extLst>
              <a:ext uri="{FF2B5EF4-FFF2-40B4-BE49-F238E27FC236}">
                <a16:creationId xmlns:a16="http://schemas.microsoft.com/office/drawing/2014/main" id="{04681485-1A6A-904F-8313-B54E1EAF8E75}"/>
              </a:ext>
            </a:extLst>
          </p:cNvPr>
          <p:cNvSpPr txBox="1"/>
          <p:nvPr/>
        </p:nvSpPr>
        <p:spPr>
          <a:xfrm>
            <a:off x="8344057" y="5722675"/>
            <a:ext cx="3814216" cy="461665"/>
          </a:xfrm>
          <a:prstGeom prst="rect">
            <a:avLst/>
          </a:prstGeom>
          <a:solidFill>
            <a:schemeClr val="accent1">
              <a:lumMod val="20000"/>
              <a:lumOff val="80000"/>
            </a:schemeClr>
          </a:solidFill>
          <a:ln w="38100">
            <a:solidFill>
              <a:schemeClr val="tx1"/>
            </a:solidFill>
          </a:ln>
        </p:spPr>
        <p:txBody>
          <a:bodyPr wrap="square" rtlCol="0">
            <a:spAutoFit/>
          </a:bodyPr>
          <a:lstStyle/>
          <a:p>
            <a:r>
              <a:rPr lang="en-US" sz="1200" b="1" i="1" dirty="0">
                <a:solidFill>
                  <a:srgbClr val="C00000"/>
                </a:solidFill>
                <a:latin typeface="+mj-lt"/>
              </a:rPr>
              <a:t>By: Carletha Windom</a:t>
            </a:r>
          </a:p>
          <a:p>
            <a:r>
              <a:rPr lang="en-US" sz="1200" b="1" i="1" dirty="0">
                <a:solidFill>
                  <a:srgbClr val="C00000"/>
                </a:solidFill>
                <a:latin typeface="+mj-lt"/>
              </a:rPr>
              <a:t>Work-Life Base Cleveland Personal Financial Manager (PFM)</a:t>
            </a:r>
          </a:p>
        </p:txBody>
      </p:sp>
      <p:sp>
        <p:nvSpPr>
          <p:cNvPr id="5" name="TextBox 4">
            <a:extLst>
              <a:ext uri="{FF2B5EF4-FFF2-40B4-BE49-F238E27FC236}">
                <a16:creationId xmlns:a16="http://schemas.microsoft.com/office/drawing/2014/main" id="{7BF7FE09-D1A5-8938-669D-C51FEB344C23}"/>
              </a:ext>
            </a:extLst>
          </p:cNvPr>
          <p:cNvSpPr txBox="1"/>
          <p:nvPr/>
        </p:nvSpPr>
        <p:spPr>
          <a:xfrm>
            <a:off x="319177" y="6435306"/>
            <a:ext cx="1276710" cy="369332"/>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9A982DB7-282C-64C9-0E83-F7D04FD94C31}"/>
              </a:ext>
            </a:extLst>
          </p:cNvPr>
          <p:cNvSpPr txBox="1"/>
          <p:nvPr/>
        </p:nvSpPr>
        <p:spPr>
          <a:xfrm>
            <a:off x="0" y="5398585"/>
            <a:ext cx="1276710" cy="261610"/>
          </a:xfrm>
          <a:prstGeom prst="rect">
            <a:avLst/>
          </a:prstGeom>
          <a:noFill/>
        </p:spPr>
        <p:txBody>
          <a:bodyPr wrap="square" rtlCol="0">
            <a:spAutoFit/>
          </a:bodyPr>
          <a:lstStyle/>
          <a:p>
            <a:r>
              <a:rPr lang="en-US" sz="1100" b="1" i="1" dirty="0">
                <a:solidFill>
                  <a:srgbClr val="C00000"/>
                </a:solidFill>
                <a:latin typeface="+mj-lt"/>
              </a:rPr>
              <a:t>Country</a:t>
            </a:r>
          </a:p>
        </p:txBody>
      </p:sp>
      <p:sp>
        <p:nvSpPr>
          <p:cNvPr id="8" name="TextBox 7">
            <a:extLst>
              <a:ext uri="{FF2B5EF4-FFF2-40B4-BE49-F238E27FC236}">
                <a16:creationId xmlns:a16="http://schemas.microsoft.com/office/drawing/2014/main" id="{06A5B0D2-2FF6-325B-607B-A63EFA2FC662}"/>
              </a:ext>
            </a:extLst>
          </p:cNvPr>
          <p:cNvSpPr txBox="1"/>
          <p:nvPr/>
        </p:nvSpPr>
        <p:spPr>
          <a:xfrm>
            <a:off x="805131" y="6294574"/>
            <a:ext cx="1276710" cy="369332"/>
          </a:xfrm>
          <a:prstGeom prst="rect">
            <a:avLst/>
          </a:prstGeom>
          <a:noFill/>
        </p:spPr>
        <p:txBody>
          <a:bodyPr wrap="square" rtlCol="0">
            <a:spAutoFit/>
          </a:bodyPr>
          <a:lstStyle/>
          <a:p>
            <a:endParaRPr lang="en-US" dirty="0"/>
          </a:p>
        </p:txBody>
      </p:sp>
      <p:sp>
        <p:nvSpPr>
          <p:cNvPr id="9" name="TextBox 8">
            <a:extLst>
              <a:ext uri="{FF2B5EF4-FFF2-40B4-BE49-F238E27FC236}">
                <a16:creationId xmlns:a16="http://schemas.microsoft.com/office/drawing/2014/main" id="{C695F9BF-280B-B3E8-641A-09550BCA0552}"/>
              </a:ext>
            </a:extLst>
          </p:cNvPr>
          <p:cNvSpPr txBox="1"/>
          <p:nvPr/>
        </p:nvSpPr>
        <p:spPr>
          <a:xfrm>
            <a:off x="5131210" y="3311099"/>
            <a:ext cx="802851" cy="261610"/>
          </a:xfrm>
          <a:prstGeom prst="rect">
            <a:avLst/>
          </a:prstGeom>
          <a:noFill/>
        </p:spPr>
        <p:txBody>
          <a:bodyPr wrap="square" rtlCol="0">
            <a:spAutoFit/>
          </a:bodyPr>
          <a:lstStyle/>
          <a:p>
            <a:r>
              <a:rPr lang="en-US" sz="1100" b="1" i="1" dirty="0">
                <a:solidFill>
                  <a:srgbClr val="C00000"/>
                </a:solidFill>
                <a:latin typeface="+mj-lt"/>
              </a:rPr>
              <a:t>Duty</a:t>
            </a:r>
          </a:p>
        </p:txBody>
      </p:sp>
      <p:sp>
        <p:nvSpPr>
          <p:cNvPr id="10" name="TextBox 9">
            <a:extLst>
              <a:ext uri="{FF2B5EF4-FFF2-40B4-BE49-F238E27FC236}">
                <a16:creationId xmlns:a16="http://schemas.microsoft.com/office/drawing/2014/main" id="{2754029F-458F-C1DE-540F-B9E01C907476}"/>
              </a:ext>
            </a:extLst>
          </p:cNvPr>
          <p:cNvSpPr txBox="1"/>
          <p:nvPr/>
        </p:nvSpPr>
        <p:spPr>
          <a:xfrm>
            <a:off x="10831308" y="4290179"/>
            <a:ext cx="802851" cy="261610"/>
          </a:xfrm>
          <a:prstGeom prst="rect">
            <a:avLst/>
          </a:prstGeom>
          <a:noFill/>
        </p:spPr>
        <p:txBody>
          <a:bodyPr wrap="square" rtlCol="0">
            <a:spAutoFit/>
          </a:bodyPr>
          <a:lstStyle/>
          <a:p>
            <a:r>
              <a:rPr lang="en-US" sz="1100" b="1" i="1" dirty="0">
                <a:solidFill>
                  <a:srgbClr val="C00000"/>
                </a:solidFill>
                <a:latin typeface="+mj-lt"/>
              </a:rPr>
              <a:t>Family</a:t>
            </a:r>
          </a:p>
        </p:txBody>
      </p:sp>
      <p:pic>
        <p:nvPicPr>
          <p:cNvPr id="12" name="Picture 11">
            <a:extLst>
              <a:ext uri="{FF2B5EF4-FFF2-40B4-BE49-F238E27FC236}">
                <a16:creationId xmlns:a16="http://schemas.microsoft.com/office/drawing/2014/main" id="{176E7CF4-5CDD-8E5F-A2E5-2C6940520C55}"/>
              </a:ext>
            </a:extLst>
          </p:cNvPr>
          <p:cNvPicPr>
            <a:picLocks noChangeAspect="1"/>
          </p:cNvPicPr>
          <p:nvPr/>
        </p:nvPicPr>
        <p:blipFill>
          <a:blip r:embed="rId5"/>
          <a:stretch>
            <a:fillRect/>
          </a:stretch>
        </p:blipFill>
        <p:spPr>
          <a:xfrm>
            <a:off x="0" y="6518356"/>
            <a:ext cx="12192000" cy="330217"/>
          </a:xfrm>
          <a:prstGeom prst="rect">
            <a:avLst/>
          </a:prstGeom>
        </p:spPr>
      </p:pic>
    </p:spTree>
    <p:extLst>
      <p:ext uri="{BB962C8B-B14F-4D97-AF65-F5344CB8AC3E}">
        <p14:creationId xmlns:p14="http://schemas.microsoft.com/office/powerpoint/2010/main" val="16257588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5F9F2DA-9E40-7C43-8611-BD17637F977A}"/>
              </a:ext>
            </a:extLst>
          </p:cNvPr>
          <p:cNvSpPr txBox="1">
            <a:spLocks/>
          </p:cNvSpPr>
          <p:nvPr/>
        </p:nvSpPr>
        <p:spPr>
          <a:xfrm>
            <a:off x="3888827" y="570666"/>
            <a:ext cx="6204249" cy="644157"/>
          </a:xfrm>
          <a:prstGeom prst="rect">
            <a:avLst/>
          </a:prstGeom>
        </p:spPr>
        <p:txBody>
          <a:bodyPr/>
          <a:lstStyle>
            <a:lvl1pPr algn="l" defTabSz="914400" rtl="0" eaLnBrk="1" latinLnBrk="0" hangingPunct="1">
              <a:lnSpc>
                <a:spcPct val="90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a:lstStyle>
          <a:p>
            <a:r>
              <a:rPr lang="en-US" dirty="0"/>
              <a:t>Agenda</a:t>
            </a:r>
          </a:p>
        </p:txBody>
      </p:sp>
      <p:sp>
        <p:nvSpPr>
          <p:cNvPr id="4" name="TextBox 3">
            <a:extLst>
              <a:ext uri="{FF2B5EF4-FFF2-40B4-BE49-F238E27FC236}">
                <a16:creationId xmlns:a16="http://schemas.microsoft.com/office/drawing/2014/main" id="{D8094D27-1C2F-A52D-9D5F-A4EF64B019CB}"/>
              </a:ext>
            </a:extLst>
          </p:cNvPr>
          <p:cNvSpPr txBox="1"/>
          <p:nvPr/>
        </p:nvSpPr>
        <p:spPr>
          <a:xfrm>
            <a:off x="18854" y="9426"/>
            <a:ext cx="12151151" cy="1225485"/>
          </a:xfrm>
          <a:prstGeom prst="rect">
            <a:avLst/>
          </a:prstGeom>
          <a:noFill/>
          <a:ln w="38100">
            <a:solidFill>
              <a:schemeClr val="accent1">
                <a:lumMod val="75000"/>
              </a:schemeClr>
            </a:solidFill>
          </a:ln>
        </p:spPr>
        <p:txBody>
          <a:bodyPr wrap="square" rtlCol="0">
            <a:spAutoFit/>
          </a:bodyPr>
          <a:lstStyle/>
          <a:p>
            <a:endParaRPr lang="en-US" dirty="0"/>
          </a:p>
        </p:txBody>
      </p:sp>
      <p:sp>
        <p:nvSpPr>
          <p:cNvPr id="5" name="TextBox 4">
            <a:extLst>
              <a:ext uri="{FF2B5EF4-FFF2-40B4-BE49-F238E27FC236}">
                <a16:creationId xmlns:a16="http://schemas.microsoft.com/office/drawing/2014/main" id="{E25C397F-2CC3-9A73-98BB-2A8205973234}"/>
              </a:ext>
            </a:extLst>
          </p:cNvPr>
          <p:cNvSpPr txBox="1"/>
          <p:nvPr/>
        </p:nvSpPr>
        <p:spPr>
          <a:xfrm>
            <a:off x="112142" y="68170"/>
            <a:ext cx="11938959" cy="1107996"/>
          </a:xfrm>
          <a:prstGeom prst="rect">
            <a:avLst/>
          </a:prstGeom>
          <a:solidFill>
            <a:schemeClr val="accent1">
              <a:lumMod val="75000"/>
            </a:schemeClr>
          </a:solidFill>
        </p:spPr>
        <p:txBody>
          <a:bodyPr wrap="square" rtlCol="0">
            <a:spAutoFit/>
            <a:scene3d>
              <a:camera prst="orthographicFront"/>
              <a:lightRig rig="soft" dir="t">
                <a:rot lat="0" lon="0" rev="15600000"/>
              </a:lightRig>
            </a:scene3d>
            <a:sp3d extrusionH="57150" prstMaterial="softEdge">
              <a:bevelT w="25400" h="38100" prst="angle"/>
            </a:sp3d>
          </a:bodyPr>
          <a:lstStyle/>
          <a:p>
            <a:r>
              <a:rPr lang="en-US" sz="6600" b="1" dirty="0">
                <a:ln/>
                <a:solidFill>
                  <a:schemeClr val="accent4"/>
                </a:solidFill>
                <a:latin typeface="+mj-lt"/>
              </a:rPr>
              <a:t>                       </a:t>
            </a:r>
            <a:r>
              <a:rPr lang="en-US" sz="5400" b="1" dirty="0">
                <a:ln/>
                <a:solidFill>
                  <a:schemeClr val="accent4"/>
                </a:solidFill>
                <a:latin typeface="+mj-lt"/>
              </a:rPr>
              <a:t>Disclaimer</a:t>
            </a:r>
          </a:p>
        </p:txBody>
      </p:sp>
      <p:sp>
        <p:nvSpPr>
          <p:cNvPr id="3" name="TextBox 2">
            <a:extLst>
              <a:ext uri="{FF2B5EF4-FFF2-40B4-BE49-F238E27FC236}">
                <a16:creationId xmlns:a16="http://schemas.microsoft.com/office/drawing/2014/main" id="{2568D93E-F9BA-4E96-C495-70228C863858}"/>
              </a:ext>
            </a:extLst>
          </p:cNvPr>
          <p:cNvSpPr txBox="1"/>
          <p:nvPr/>
        </p:nvSpPr>
        <p:spPr>
          <a:xfrm>
            <a:off x="1018098" y="2124697"/>
            <a:ext cx="10331778" cy="3046988"/>
          </a:xfrm>
          <a:prstGeom prst="rect">
            <a:avLst/>
          </a:prstGeom>
          <a:noFill/>
        </p:spPr>
        <p:txBody>
          <a:bodyPr wrap="square">
            <a:spAutoFit/>
          </a:bodyPr>
          <a:lstStyle/>
          <a:p>
            <a:pPr marL="0" marR="0">
              <a:spcBef>
                <a:spcPts val="0"/>
              </a:spcBef>
              <a:spcAft>
                <a:spcPts val="0"/>
              </a:spcAft>
            </a:pPr>
            <a:r>
              <a:rPr lang="en-US" sz="2400" b="1" kern="100" dirty="0">
                <a:solidFill>
                  <a:schemeClr val="accent1">
                    <a:lumMod val="75000"/>
                  </a:schemeClr>
                </a:solidFill>
                <a:effectLst/>
                <a:latin typeface="+mj-lt"/>
                <a:ea typeface="Calibri" panose="020F0502020204030204" pitchFamily="34" charset="0"/>
              </a:rPr>
              <a:t>It's important to note that the information provided in this informational briefing is intended to provide education and awareness to inform service members, civilians, and their families about their personal estate planning considerations. However, it's crucial to understand that this is an informational briefing only, and it is not designed to replace the expertise of a licensed attorney. Therefore, it is highly recommended that service members, civilians, and their families seek legal counsel </a:t>
            </a:r>
            <a:r>
              <a:rPr lang="en-US" sz="2400" b="1" kern="100" dirty="0">
                <a:solidFill>
                  <a:schemeClr val="accent1">
                    <a:lumMod val="75000"/>
                  </a:schemeClr>
                </a:solidFill>
                <a:latin typeface="+mj-lt"/>
                <a:ea typeface="Calibri" panose="020F0502020204030204" pitchFamily="34" charset="0"/>
              </a:rPr>
              <a:t>at</a:t>
            </a:r>
            <a:r>
              <a:rPr lang="en-US" sz="2400" b="1" kern="100" dirty="0">
                <a:solidFill>
                  <a:schemeClr val="accent1">
                    <a:lumMod val="75000"/>
                  </a:schemeClr>
                </a:solidFill>
                <a:effectLst/>
                <a:latin typeface="+mj-lt"/>
                <a:ea typeface="Calibri" panose="020F0502020204030204" pitchFamily="34" charset="0"/>
              </a:rPr>
              <a:t> the nearest installation Legal Assistance Office staff or Legal representative of your choice. </a:t>
            </a:r>
          </a:p>
        </p:txBody>
      </p:sp>
      <p:sp>
        <p:nvSpPr>
          <p:cNvPr id="7" name="TextBox 6">
            <a:extLst>
              <a:ext uri="{FF2B5EF4-FFF2-40B4-BE49-F238E27FC236}">
                <a16:creationId xmlns:a16="http://schemas.microsoft.com/office/drawing/2014/main" id="{1024060F-F0B3-6CF9-44D3-15F06EA00566}"/>
              </a:ext>
            </a:extLst>
          </p:cNvPr>
          <p:cNvSpPr txBox="1"/>
          <p:nvPr/>
        </p:nvSpPr>
        <p:spPr>
          <a:xfrm>
            <a:off x="18854" y="1263189"/>
            <a:ext cx="810705" cy="5575958"/>
          </a:xfrm>
          <a:prstGeom prst="rect">
            <a:avLst/>
          </a:prstGeom>
          <a:solidFill>
            <a:schemeClr val="accent4">
              <a:lumMod val="60000"/>
              <a:lumOff val="40000"/>
            </a:schemeClr>
          </a:solidFill>
        </p:spPr>
        <p:txBody>
          <a:bodyPr wrap="square" rtlCol="0">
            <a:spAutoFit/>
          </a:bodyPr>
          <a:lstStyle/>
          <a:p>
            <a:endParaRPr lang="en-US" dirty="0"/>
          </a:p>
        </p:txBody>
      </p:sp>
    </p:spTree>
    <p:extLst>
      <p:ext uri="{BB962C8B-B14F-4D97-AF65-F5344CB8AC3E}">
        <p14:creationId xmlns:p14="http://schemas.microsoft.com/office/powerpoint/2010/main" val="992718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1D98B-4165-1D0E-382E-9ACE776BF4B7}"/>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8B1117FD-F2C3-577E-260B-11DBDE18CEB1}"/>
              </a:ext>
            </a:extLst>
          </p:cNvPr>
          <p:cNvSpPr txBox="1">
            <a:spLocks/>
          </p:cNvSpPr>
          <p:nvPr/>
        </p:nvSpPr>
        <p:spPr>
          <a:xfrm>
            <a:off x="3888827" y="570666"/>
            <a:ext cx="6204249" cy="644157"/>
          </a:xfrm>
          <a:prstGeom prst="rect">
            <a:avLst/>
          </a:prstGeom>
        </p:spPr>
        <p:txBody>
          <a:bodyPr/>
          <a:lstStyle>
            <a:lvl1pPr algn="l" defTabSz="914400" rtl="0" eaLnBrk="1" latinLnBrk="0" hangingPunct="1">
              <a:lnSpc>
                <a:spcPct val="90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a:lstStyle>
          <a:p>
            <a:r>
              <a:rPr lang="en-US" dirty="0"/>
              <a:t>Agenda</a:t>
            </a:r>
          </a:p>
        </p:txBody>
      </p:sp>
      <p:sp>
        <p:nvSpPr>
          <p:cNvPr id="4" name="TextBox 3">
            <a:extLst>
              <a:ext uri="{FF2B5EF4-FFF2-40B4-BE49-F238E27FC236}">
                <a16:creationId xmlns:a16="http://schemas.microsoft.com/office/drawing/2014/main" id="{7D177CFF-AEF8-A5A3-E21A-97202E77BEFE}"/>
              </a:ext>
            </a:extLst>
          </p:cNvPr>
          <p:cNvSpPr txBox="1"/>
          <p:nvPr/>
        </p:nvSpPr>
        <p:spPr>
          <a:xfrm>
            <a:off x="18854" y="9426"/>
            <a:ext cx="12151151" cy="1225485"/>
          </a:xfrm>
          <a:prstGeom prst="rect">
            <a:avLst/>
          </a:prstGeom>
          <a:noFill/>
          <a:ln w="38100">
            <a:solidFill>
              <a:schemeClr val="accent1">
                <a:lumMod val="75000"/>
              </a:schemeClr>
            </a:solidFill>
          </a:ln>
        </p:spPr>
        <p:txBody>
          <a:bodyPr wrap="square" rtlCol="0">
            <a:spAutoFit/>
          </a:bodyPr>
          <a:lstStyle/>
          <a:p>
            <a:endParaRPr lang="en-US" dirty="0"/>
          </a:p>
        </p:txBody>
      </p:sp>
      <p:sp>
        <p:nvSpPr>
          <p:cNvPr id="5" name="TextBox 4">
            <a:extLst>
              <a:ext uri="{FF2B5EF4-FFF2-40B4-BE49-F238E27FC236}">
                <a16:creationId xmlns:a16="http://schemas.microsoft.com/office/drawing/2014/main" id="{A60CA05C-AE17-1702-2FFF-C061AFB96789}"/>
              </a:ext>
            </a:extLst>
          </p:cNvPr>
          <p:cNvSpPr txBox="1"/>
          <p:nvPr/>
        </p:nvSpPr>
        <p:spPr>
          <a:xfrm>
            <a:off x="112142" y="68170"/>
            <a:ext cx="11938959" cy="1107996"/>
          </a:xfrm>
          <a:prstGeom prst="rect">
            <a:avLst/>
          </a:prstGeom>
          <a:solidFill>
            <a:schemeClr val="accent1">
              <a:lumMod val="75000"/>
            </a:schemeClr>
          </a:solidFill>
        </p:spPr>
        <p:txBody>
          <a:bodyPr wrap="square" rtlCol="0">
            <a:spAutoFit/>
            <a:scene3d>
              <a:camera prst="orthographicFront"/>
              <a:lightRig rig="soft" dir="t">
                <a:rot lat="0" lon="0" rev="15600000"/>
              </a:lightRig>
            </a:scene3d>
            <a:sp3d extrusionH="57150" prstMaterial="softEdge">
              <a:bevelT w="25400" h="38100" prst="angle"/>
            </a:sp3d>
          </a:bodyPr>
          <a:lstStyle/>
          <a:p>
            <a:r>
              <a:rPr lang="en-US" sz="6600" b="1" dirty="0">
                <a:ln/>
                <a:solidFill>
                  <a:schemeClr val="accent4"/>
                </a:solidFill>
                <a:latin typeface="+mj-lt"/>
              </a:rPr>
              <a:t>                   </a:t>
            </a:r>
            <a:r>
              <a:rPr lang="en-US" sz="5400" b="1" dirty="0">
                <a:ln/>
                <a:solidFill>
                  <a:schemeClr val="accent4"/>
                </a:solidFill>
                <a:latin typeface="+mj-lt"/>
              </a:rPr>
              <a:t>Historical Note</a:t>
            </a:r>
          </a:p>
        </p:txBody>
      </p:sp>
      <p:sp>
        <p:nvSpPr>
          <p:cNvPr id="3" name="TextBox 2">
            <a:extLst>
              <a:ext uri="{FF2B5EF4-FFF2-40B4-BE49-F238E27FC236}">
                <a16:creationId xmlns:a16="http://schemas.microsoft.com/office/drawing/2014/main" id="{C9E5C7B2-53BE-767D-9FF1-176FBF57A83E}"/>
              </a:ext>
            </a:extLst>
          </p:cNvPr>
          <p:cNvSpPr txBox="1"/>
          <p:nvPr/>
        </p:nvSpPr>
        <p:spPr>
          <a:xfrm>
            <a:off x="1380407" y="2754426"/>
            <a:ext cx="10331778" cy="1200329"/>
          </a:xfrm>
          <a:prstGeom prst="rect">
            <a:avLst/>
          </a:prstGeom>
          <a:noFill/>
        </p:spPr>
        <p:txBody>
          <a:bodyPr wrap="square">
            <a:spAutoFit/>
          </a:bodyPr>
          <a:lstStyle/>
          <a:p>
            <a:pPr marL="0" marR="0">
              <a:spcBef>
                <a:spcPts val="0"/>
              </a:spcBef>
              <a:spcAft>
                <a:spcPts val="0"/>
              </a:spcAft>
            </a:pPr>
            <a:r>
              <a:rPr lang="en-US" sz="2400" kern="10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Since 2008, the third week of October has been recognized as National Estate Planning Awareness Week (NEPAW) thanks to the hard work and dedication of the National Association of Estate Planners &amp; Council (NAEPC).</a:t>
            </a:r>
          </a:p>
        </p:txBody>
      </p:sp>
      <p:sp>
        <p:nvSpPr>
          <p:cNvPr id="7" name="TextBox 6">
            <a:extLst>
              <a:ext uri="{FF2B5EF4-FFF2-40B4-BE49-F238E27FC236}">
                <a16:creationId xmlns:a16="http://schemas.microsoft.com/office/drawing/2014/main" id="{22D9368E-B9DB-8618-572F-6C6C93D8C9E4}"/>
              </a:ext>
            </a:extLst>
          </p:cNvPr>
          <p:cNvSpPr txBox="1"/>
          <p:nvPr/>
        </p:nvSpPr>
        <p:spPr>
          <a:xfrm>
            <a:off x="18854" y="1263189"/>
            <a:ext cx="810705" cy="5575958"/>
          </a:xfrm>
          <a:prstGeom prst="rect">
            <a:avLst/>
          </a:prstGeom>
          <a:solidFill>
            <a:schemeClr val="accent4">
              <a:lumMod val="60000"/>
              <a:lumOff val="40000"/>
            </a:schemeClr>
          </a:solidFill>
        </p:spPr>
        <p:txBody>
          <a:bodyPr wrap="square" rtlCol="0">
            <a:spAutoFit/>
          </a:bodyPr>
          <a:lstStyle/>
          <a:p>
            <a:endParaRPr lang="en-US" dirty="0"/>
          </a:p>
        </p:txBody>
      </p:sp>
    </p:spTree>
    <p:extLst>
      <p:ext uri="{BB962C8B-B14F-4D97-AF65-F5344CB8AC3E}">
        <p14:creationId xmlns:p14="http://schemas.microsoft.com/office/powerpoint/2010/main" val="183418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5F9F2DA-9E40-7C43-8611-BD17637F977A}"/>
              </a:ext>
            </a:extLst>
          </p:cNvPr>
          <p:cNvSpPr txBox="1">
            <a:spLocks/>
          </p:cNvSpPr>
          <p:nvPr/>
        </p:nvSpPr>
        <p:spPr>
          <a:xfrm>
            <a:off x="3888827" y="570666"/>
            <a:ext cx="6204249" cy="644157"/>
          </a:xfrm>
          <a:prstGeom prst="rect">
            <a:avLst/>
          </a:prstGeom>
        </p:spPr>
        <p:txBody>
          <a:bodyPr/>
          <a:lstStyle>
            <a:lvl1pPr algn="l" defTabSz="914400" rtl="0" eaLnBrk="1" latinLnBrk="0" hangingPunct="1">
              <a:lnSpc>
                <a:spcPct val="90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a:lstStyle>
          <a:p>
            <a:r>
              <a:rPr lang="en-US" dirty="0"/>
              <a:t>Agenda</a:t>
            </a:r>
          </a:p>
        </p:txBody>
      </p:sp>
      <p:sp>
        <p:nvSpPr>
          <p:cNvPr id="7" name="Text Placeholder 6">
            <a:extLst>
              <a:ext uri="{FF2B5EF4-FFF2-40B4-BE49-F238E27FC236}">
                <a16:creationId xmlns:a16="http://schemas.microsoft.com/office/drawing/2014/main" id="{F445C4EF-CCCD-2D42-85AE-8FBD98F8D7DB}"/>
              </a:ext>
            </a:extLst>
          </p:cNvPr>
          <p:cNvSpPr txBox="1">
            <a:spLocks/>
          </p:cNvSpPr>
          <p:nvPr/>
        </p:nvSpPr>
        <p:spPr>
          <a:xfrm>
            <a:off x="2008414" y="1776063"/>
            <a:ext cx="9552215" cy="410872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i="0" kern="1200">
                <a:solidFill>
                  <a:srgbClr val="636466"/>
                </a:solidFill>
                <a:latin typeface="Arial"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i="0" kern="1200">
                <a:solidFill>
                  <a:srgbClr val="636466"/>
                </a:solidFill>
                <a:latin typeface="Arial"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i="0" kern="1200">
                <a:solidFill>
                  <a:srgbClr val="636466"/>
                </a:solidFill>
                <a:latin typeface="Arial"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i="0" kern="1200">
                <a:solidFill>
                  <a:srgbClr val="636466"/>
                </a:solidFill>
                <a:latin typeface="Arial"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i="0" kern="1200">
                <a:solidFill>
                  <a:srgbClr val="636466"/>
                </a:solidFill>
                <a:latin typeface="Arial"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42900">
              <a:lnSpc>
                <a:spcPct val="100000"/>
              </a:lnSpc>
              <a:spcBef>
                <a:spcPts val="815"/>
              </a:spcBef>
              <a:tabLst>
                <a:tab pos="241300" algn="l"/>
              </a:tabLst>
            </a:pPr>
            <a:endParaRPr lang="en-US" sz="2500" spc="-5" dirty="0">
              <a:solidFill>
                <a:srgbClr val="004071"/>
              </a:solidFill>
              <a:latin typeface="Arial"/>
              <a:cs typeface="Arial"/>
            </a:endParaRPr>
          </a:p>
          <a:p>
            <a:pPr marL="355600" indent="-342900">
              <a:lnSpc>
                <a:spcPct val="100000"/>
              </a:lnSpc>
              <a:spcBef>
                <a:spcPts val="815"/>
              </a:spcBef>
              <a:tabLst>
                <a:tab pos="241300" algn="l"/>
              </a:tabLst>
            </a:pPr>
            <a:r>
              <a:rPr lang="en-US" sz="2500" spc="-5" dirty="0">
                <a:solidFill>
                  <a:srgbClr val="004071"/>
                </a:solidFill>
                <a:latin typeface="Arial"/>
                <a:cs typeface="Arial"/>
              </a:rPr>
              <a:t>What is Estate Planning? How often do we think about it?</a:t>
            </a:r>
          </a:p>
          <a:p>
            <a:pPr marL="355600" indent="-342900">
              <a:lnSpc>
                <a:spcPct val="100000"/>
              </a:lnSpc>
              <a:spcBef>
                <a:spcPts val="815"/>
              </a:spcBef>
              <a:tabLst>
                <a:tab pos="241300" algn="l"/>
              </a:tabLst>
            </a:pPr>
            <a:endParaRPr lang="en-US" sz="2500" spc="-5" dirty="0">
              <a:solidFill>
                <a:srgbClr val="004071"/>
              </a:solidFill>
              <a:latin typeface="Arial"/>
              <a:cs typeface="Arial"/>
            </a:endParaRPr>
          </a:p>
          <a:p>
            <a:pPr marL="355600" indent="-342900">
              <a:lnSpc>
                <a:spcPct val="100000"/>
              </a:lnSpc>
              <a:spcBef>
                <a:spcPts val="815"/>
              </a:spcBef>
              <a:tabLst>
                <a:tab pos="241300" algn="l"/>
              </a:tabLst>
            </a:pPr>
            <a:r>
              <a:rPr lang="en-US" sz="2500" spc="-5" dirty="0">
                <a:solidFill>
                  <a:srgbClr val="004071"/>
                </a:solidFill>
                <a:latin typeface="Arial"/>
                <a:cs typeface="Arial"/>
              </a:rPr>
              <a:t>What does an Estate Plan include?</a:t>
            </a:r>
          </a:p>
          <a:p>
            <a:pPr marL="355600" indent="-342900">
              <a:lnSpc>
                <a:spcPct val="100000"/>
              </a:lnSpc>
              <a:spcBef>
                <a:spcPts val="815"/>
              </a:spcBef>
              <a:tabLst>
                <a:tab pos="241300" algn="l"/>
              </a:tabLst>
            </a:pPr>
            <a:endParaRPr lang="en-US" sz="2500" spc="-5" dirty="0">
              <a:solidFill>
                <a:srgbClr val="004071"/>
              </a:solidFill>
              <a:latin typeface="Arial"/>
              <a:cs typeface="Arial"/>
            </a:endParaRPr>
          </a:p>
          <a:p>
            <a:pPr marL="355600" indent="-342900">
              <a:lnSpc>
                <a:spcPct val="100000"/>
              </a:lnSpc>
              <a:spcBef>
                <a:spcPts val="815"/>
              </a:spcBef>
              <a:tabLst>
                <a:tab pos="241300" algn="l"/>
              </a:tabLst>
            </a:pPr>
            <a:r>
              <a:rPr lang="en-US" sz="2500" spc="-5" dirty="0">
                <a:solidFill>
                  <a:srgbClr val="004071"/>
                </a:solidFill>
                <a:latin typeface="Arial"/>
                <a:cs typeface="Arial"/>
              </a:rPr>
              <a:t>Why is Estate Planning important?</a:t>
            </a:r>
          </a:p>
          <a:p>
            <a:pPr marL="355600" indent="-342900">
              <a:lnSpc>
                <a:spcPct val="100000"/>
              </a:lnSpc>
              <a:spcBef>
                <a:spcPts val="815"/>
              </a:spcBef>
              <a:tabLst>
                <a:tab pos="241300" algn="l"/>
              </a:tabLst>
            </a:pPr>
            <a:endParaRPr lang="en-US" sz="2500" spc="-5" dirty="0">
              <a:solidFill>
                <a:srgbClr val="004071"/>
              </a:solidFill>
              <a:latin typeface="Arial"/>
              <a:cs typeface="Arial"/>
            </a:endParaRPr>
          </a:p>
          <a:p>
            <a:pPr marL="355600" indent="-342900">
              <a:lnSpc>
                <a:spcPct val="100000"/>
              </a:lnSpc>
              <a:spcBef>
                <a:spcPts val="815"/>
              </a:spcBef>
              <a:tabLst>
                <a:tab pos="241300" algn="l"/>
              </a:tabLst>
            </a:pPr>
            <a:r>
              <a:rPr lang="en-US" sz="2500" spc="-5" dirty="0">
                <a:solidFill>
                  <a:srgbClr val="004071"/>
                </a:solidFill>
                <a:latin typeface="Arial"/>
                <a:cs typeface="Arial"/>
              </a:rPr>
              <a:t>Estate Planning thoughts and Resources for your journey?</a:t>
            </a:r>
          </a:p>
        </p:txBody>
      </p:sp>
      <p:pic>
        <p:nvPicPr>
          <p:cNvPr id="3" name="Picture 2">
            <a:extLst>
              <a:ext uri="{FF2B5EF4-FFF2-40B4-BE49-F238E27FC236}">
                <a16:creationId xmlns:a16="http://schemas.microsoft.com/office/drawing/2014/main" id="{0C2B8C54-CABD-87B0-B8E4-8C3769CB659F}"/>
              </a:ext>
            </a:extLst>
          </p:cNvPr>
          <p:cNvPicPr>
            <a:picLocks noChangeAspect="1"/>
          </p:cNvPicPr>
          <p:nvPr/>
        </p:nvPicPr>
        <p:blipFill>
          <a:blip r:embed="rId2"/>
          <a:stretch>
            <a:fillRect/>
          </a:stretch>
        </p:blipFill>
        <p:spPr>
          <a:xfrm>
            <a:off x="-1" y="1224250"/>
            <a:ext cx="1730830" cy="5643182"/>
          </a:xfrm>
          <a:prstGeom prst="rect">
            <a:avLst/>
          </a:prstGeom>
        </p:spPr>
      </p:pic>
      <p:sp>
        <p:nvSpPr>
          <p:cNvPr id="4" name="TextBox 3">
            <a:extLst>
              <a:ext uri="{FF2B5EF4-FFF2-40B4-BE49-F238E27FC236}">
                <a16:creationId xmlns:a16="http://schemas.microsoft.com/office/drawing/2014/main" id="{D8094D27-1C2F-A52D-9D5F-A4EF64B019CB}"/>
              </a:ext>
            </a:extLst>
          </p:cNvPr>
          <p:cNvSpPr txBox="1"/>
          <p:nvPr/>
        </p:nvSpPr>
        <p:spPr>
          <a:xfrm>
            <a:off x="18854" y="9426"/>
            <a:ext cx="12151151" cy="1225485"/>
          </a:xfrm>
          <a:prstGeom prst="rect">
            <a:avLst/>
          </a:prstGeom>
          <a:noFill/>
          <a:ln w="38100">
            <a:solidFill>
              <a:schemeClr val="accent1">
                <a:lumMod val="75000"/>
              </a:schemeClr>
            </a:solidFill>
          </a:ln>
        </p:spPr>
        <p:txBody>
          <a:bodyPr wrap="square" rtlCol="0">
            <a:spAutoFit/>
          </a:bodyPr>
          <a:lstStyle/>
          <a:p>
            <a:endParaRPr lang="en-US" dirty="0"/>
          </a:p>
        </p:txBody>
      </p:sp>
      <p:sp>
        <p:nvSpPr>
          <p:cNvPr id="5" name="TextBox 4">
            <a:extLst>
              <a:ext uri="{FF2B5EF4-FFF2-40B4-BE49-F238E27FC236}">
                <a16:creationId xmlns:a16="http://schemas.microsoft.com/office/drawing/2014/main" id="{E25C397F-2CC3-9A73-98BB-2A8205973234}"/>
              </a:ext>
            </a:extLst>
          </p:cNvPr>
          <p:cNvSpPr txBox="1"/>
          <p:nvPr/>
        </p:nvSpPr>
        <p:spPr>
          <a:xfrm>
            <a:off x="112142" y="68170"/>
            <a:ext cx="11938959" cy="1107996"/>
          </a:xfrm>
          <a:prstGeom prst="rect">
            <a:avLst/>
          </a:prstGeom>
          <a:solidFill>
            <a:schemeClr val="accent1">
              <a:lumMod val="75000"/>
            </a:schemeClr>
          </a:solidFill>
        </p:spPr>
        <p:txBody>
          <a:bodyPr wrap="square" rtlCol="0">
            <a:spAutoFit/>
            <a:scene3d>
              <a:camera prst="orthographicFront"/>
              <a:lightRig rig="soft" dir="t">
                <a:rot lat="0" lon="0" rev="15600000"/>
              </a:lightRig>
            </a:scene3d>
            <a:sp3d extrusionH="57150" prstMaterial="softEdge">
              <a:bevelT w="25400" h="38100" prst="angle"/>
            </a:sp3d>
          </a:bodyPr>
          <a:lstStyle/>
          <a:p>
            <a:r>
              <a:rPr lang="en-US" sz="6600" b="1" dirty="0">
                <a:ln/>
                <a:solidFill>
                  <a:schemeClr val="accent4"/>
                </a:solidFill>
                <a:latin typeface="+mj-lt"/>
              </a:rPr>
              <a:t>                       AGENDA</a:t>
            </a:r>
          </a:p>
        </p:txBody>
      </p:sp>
    </p:spTree>
    <p:extLst>
      <p:ext uri="{BB962C8B-B14F-4D97-AF65-F5344CB8AC3E}">
        <p14:creationId xmlns:p14="http://schemas.microsoft.com/office/powerpoint/2010/main" val="291594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5F9F2DA-9E40-7C43-8611-BD17637F977A}"/>
              </a:ext>
            </a:extLst>
          </p:cNvPr>
          <p:cNvSpPr txBox="1">
            <a:spLocks/>
          </p:cNvSpPr>
          <p:nvPr/>
        </p:nvSpPr>
        <p:spPr>
          <a:xfrm>
            <a:off x="3888827" y="570666"/>
            <a:ext cx="6204249" cy="644157"/>
          </a:xfrm>
          <a:prstGeom prst="rect">
            <a:avLst/>
          </a:prstGeom>
        </p:spPr>
        <p:txBody>
          <a:bodyPr/>
          <a:lstStyle>
            <a:lvl1pPr algn="l" defTabSz="914400" rtl="0" eaLnBrk="1" latinLnBrk="0" hangingPunct="1">
              <a:lnSpc>
                <a:spcPct val="90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a:lstStyle>
          <a:p>
            <a:r>
              <a:rPr lang="en-US" dirty="0"/>
              <a:t>Agenda</a:t>
            </a:r>
          </a:p>
        </p:txBody>
      </p:sp>
      <p:sp>
        <p:nvSpPr>
          <p:cNvPr id="4" name="TextBox 3">
            <a:extLst>
              <a:ext uri="{FF2B5EF4-FFF2-40B4-BE49-F238E27FC236}">
                <a16:creationId xmlns:a16="http://schemas.microsoft.com/office/drawing/2014/main" id="{D8094D27-1C2F-A52D-9D5F-A4EF64B019CB}"/>
              </a:ext>
            </a:extLst>
          </p:cNvPr>
          <p:cNvSpPr txBox="1"/>
          <p:nvPr/>
        </p:nvSpPr>
        <p:spPr>
          <a:xfrm>
            <a:off x="18854" y="9426"/>
            <a:ext cx="12151151" cy="1225485"/>
          </a:xfrm>
          <a:prstGeom prst="rect">
            <a:avLst/>
          </a:prstGeom>
          <a:noFill/>
          <a:ln w="38100">
            <a:solidFill>
              <a:schemeClr val="accent1">
                <a:lumMod val="75000"/>
              </a:schemeClr>
            </a:solidFill>
          </a:ln>
        </p:spPr>
        <p:txBody>
          <a:bodyPr wrap="square" rtlCol="0">
            <a:spAutoFit/>
          </a:bodyPr>
          <a:lstStyle/>
          <a:p>
            <a:endParaRPr lang="en-US" dirty="0"/>
          </a:p>
        </p:txBody>
      </p:sp>
      <p:sp>
        <p:nvSpPr>
          <p:cNvPr id="5" name="TextBox 4">
            <a:extLst>
              <a:ext uri="{FF2B5EF4-FFF2-40B4-BE49-F238E27FC236}">
                <a16:creationId xmlns:a16="http://schemas.microsoft.com/office/drawing/2014/main" id="{E25C397F-2CC3-9A73-98BB-2A8205973234}"/>
              </a:ext>
            </a:extLst>
          </p:cNvPr>
          <p:cNvSpPr txBox="1"/>
          <p:nvPr/>
        </p:nvSpPr>
        <p:spPr>
          <a:xfrm>
            <a:off x="112142" y="68170"/>
            <a:ext cx="11938959" cy="1107996"/>
          </a:xfrm>
          <a:prstGeom prst="rect">
            <a:avLst/>
          </a:prstGeom>
          <a:solidFill>
            <a:schemeClr val="accent1">
              <a:lumMod val="75000"/>
            </a:schemeClr>
          </a:solidFill>
        </p:spPr>
        <p:txBody>
          <a:bodyPr wrap="square" rtlCol="0">
            <a:spAutoFit/>
            <a:scene3d>
              <a:camera prst="orthographicFront"/>
              <a:lightRig rig="soft" dir="t">
                <a:rot lat="0" lon="0" rev="15600000"/>
              </a:lightRig>
            </a:scene3d>
            <a:sp3d extrusionH="57150" prstMaterial="softEdge">
              <a:bevelT w="25400" h="38100" prst="angle"/>
            </a:sp3d>
          </a:bodyPr>
          <a:lstStyle/>
          <a:p>
            <a:r>
              <a:rPr lang="en-US" sz="6600" b="1" dirty="0">
                <a:ln/>
                <a:solidFill>
                  <a:schemeClr val="accent4"/>
                </a:solidFill>
                <a:latin typeface="+mj-lt"/>
              </a:rPr>
              <a:t>              </a:t>
            </a:r>
            <a:r>
              <a:rPr lang="en-US" sz="5400" b="1" dirty="0">
                <a:ln/>
                <a:solidFill>
                  <a:schemeClr val="accent4"/>
                </a:solidFill>
                <a:latin typeface="+mj-lt"/>
              </a:rPr>
              <a:t>What is Estate Planning?</a:t>
            </a:r>
          </a:p>
        </p:txBody>
      </p:sp>
      <p:sp>
        <p:nvSpPr>
          <p:cNvPr id="8" name="TextBox 7">
            <a:extLst>
              <a:ext uri="{FF2B5EF4-FFF2-40B4-BE49-F238E27FC236}">
                <a16:creationId xmlns:a16="http://schemas.microsoft.com/office/drawing/2014/main" id="{3CB1E5BF-DC12-B480-5941-6B040AF6DEC8}"/>
              </a:ext>
            </a:extLst>
          </p:cNvPr>
          <p:cNvSpPr txBox="1"/>
          <p:nvPr/>
        </p:nvSpPr>
        <p:spPr>
          <a:xfrm>
            <a:off x="1187982" y="1717319"/>
            <a:ext cx="9898144" cy="1200329"/>
          </a:xfrm>
          <a:prstGeom prst="rect">
            <a:avLst/>
          </a:prstGeom>
          <a:noFill/>
        </p:spPr>
        <p:txBody>
          <a:bodyPr wrap="square">
            <a:spAutoFit/>
          </a:bodyPr>
          <a:lstStyle/>
          <a:p>
            <a:pPr marL="0" marR="0" indent="0">
              <a:spcBef>
                <a:spcPts val="0"/>
              </a:spcBef>
              <a:spcAft>
                <a:spcPts val="0"/>
              </a:spcAft>
            </a:pPr>
            <a:r>
              <a:rPr lang="en-US" sz="1800" b="1" kern="100" dirty="0">
                <a:effectLst/>
                <a:latin typeface="Times New Roman" panose="02020603050405020304" pitchFamily="18" charset="0"/>
                <a:ea typeface="Calibri" panose="020F0502020204030204" pitchFamily="34" charset="0"/>
              </a:rPr>
              <a:t>Defining Estate Planning: </a:t>
            </a:r>
            <a:r>
              <a:rPr lang="en-US" sz="1800" kern="100" dirty="0">
                <a:effectLst/>
                <a:latin typeface="Times New Roman" panose="02020603050405020304" pitchFamily="18" charset="0"/>
                <a:ea typeface="Calibri" panose="020F0502020204030204" pitchFamily="34" charset="0"/>
              </a:rPr>
              <a:t>as a process that involves developing strategies for the management and distribution of personal assets such as real estate, investments, Social Security, cash, life insurance, or business interests. This is typically done before incapacitation or death and is essential for ensuring that one's assets are handled according to their wishes and in the best interest of their beneficiaries.</a:t>
            </a:r>
          </a:p>
        </p:txBody>
      </p:sp>
      <p:sp>
        <p:nvSpPr>
          <p:cNvPr id="22" name="TextBox 21">
            <a:extLst>
              <a:ext uri="{FF2B5EF4-FFF2-40B4-BE49-F238E27FC236}">
                <a16:creationId xmlns:a16="http://schemas.microsoft.com/office/drawing/2014/main" id="{9BCFF09F-56A0-6B11-B375-C6046BD0DC86}"/>
              </a:ext>
            </a:extLst>
          </p:cNvPr>
          <p:cNvSpPr txBox="1"/>
          <p:nvPr/>
        </p:nvSpPr>
        <p:spPr>
          <a:xfrm>
            <a:off x="1168788" y="4748242"/>
            <a:ext cx="9825666" cy="646331"/>
          </a:xfrm>
          <a:prstGeom prst="rect">
            <a:avLst/>
          </a:prstGeom>
          <a:noFill/>
        </p:spPr>
        <p:txBody>
          <a:bodyPr wrap="square">
            <a:spAutoFit/>
          </a:bodyPr>
          <a:lstStyle/>
          <a:p>
            <a:pPr marL="0" marR="0" indent="0">
              <a:spcBef>
                <a:spcPts val="0"/>
              </a:spcBef>
              <a:spcAft>
                <a:spcPts val="0"/>
              </a:spcAft>
            </a:pPr>
            <a:r>
              <a:rPr lang="en-US" sz="1800" b="1" kern="100" dirty="0">
                <a:effectLst/>
                <a:latin typeface="Times New Roman" panose="02020603050405020304" pitchFamily="18" charset="0"/>
                <a:ea typeface="Calibri" panose="020F0502020204030204" pitchFamily="34" charset="0"/>
              </a:rPr>
              <a:t>Estate Planning is a Plan: </a:t>
            </a:r>
            <a:r>
              <a:rPr lang="en-US" sz="1800" kern="100" dirty="0">
                <a:effectLst/>
                <a:latin typeface="Times New Roman" panose="02020603050405020304" pitchFamily="18" charset="0"/>
                <a:ea typeface="Calibri" panose="020F0502020204030204" pitchFamily="34" charset="0"/>
              </a:rPr>
              <a:t>that gives you peace of mind by guaranteeing that your affairs are in order and that your loved ones are provided for in accordance with your wishes.</a:t>
            </a:r>
          </a:p>
        </p:txBody>
      </p:sp>
      <p:sp>
        <p:nvSpPr>
          <p:cNvPr id="23" name="TextBox 22">
            <a:extLst>
              <a:ext uri="{FF2B5EF4-FFF2-40B4-BE49-F238E27FC236}">
                <a16:creationId xmlns:a16="http://schemas.microsoft.com/office/drawing/2014/main" id="{9F1A171A-06DA-8C3D-CE87-7170296DAF4E}"/>
              </a:ext>
            </a:extLst>
          </p:cNvPr>
          <p:cNvSpPr txBox="1"/>
          <p:nvPr/>
        </p:nvSpPr>
        <p:spPr>
          <a:xfrm>
            <a:off x="1178352" y="2917648"/>
            <a:ext cx="9825666" cy="1477328"/>
          </a:xfrm>
          <a:prstGeom prst="rect">
            <a:avLst/>
          </a:prstGeom>
          <a:noFill/>
        </p:spPr>
        <p:txBody>
          <a:bodyPr wrap="square">
            <a:spAutoFit/>
          </a:bodyPr>
          <a:lstStyle/>
          <a:p>
            <a:pPr marL="0" marR="0" indent="0">
              <a:spcBef>
                <a:spcPts val="0"/>
              </a:spcBef>
              <a:spcAft>
                <a:spcPts val="0"/>
              </a:spcAft>
            </a:pPr>
            <a:endParaRPr lang="en-US" sz="1800" kern="1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800" b="1" kern="100" dirty="0">
                <a:effectLst/>
                <a:latin typeface="Times New Roman" panose="02020603050405020304" pitchFamily="18" charset="0"/>
                <a:ea typeface="Calibri" panose="020F0502020204030204" pitchFamily="34" charset="0"/>
              </a:rPr>
              <a:t>Estate Planning: </a:t>
            </a:r>
            <a:r>
              <a:rPr lang="en-US" sz="1800" kern="100" dirty="0">
                <a:effectLst/>
                <a:latin typeface="Times New Roman" panose="02020603050405020304" pitchFamily="18" charset="0"/>
                <a:ea typeface="Calibri" panose="020F0502020204030204" pitchFamily="34" charset="0"/>
              </a:rPr>
              <a:t>can be an emotional and difficult process, but it is one that is essential for ensuring that your loved ones are taken care of in the event of your absence. By engaging in this process, you can be confident that your legacy will reflect your values and that your family members will be provided for in a manner that honors your memory. </a:t>
            </a:r>
          </a:p>
        </p:txBody>
      </p:sp>
    </p:spTree>
    <p:extLst>
      <p:ext uri="{BB962C8B-B14F-4D97-AF65-F5344CB8AC3E}">
        <p14:creationId xmlns:p14="http://schemas.microsoft.com/office/powerpoint/2010/main" val="3809626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5F9F2DA-9E40-7C43-8611-BD17637F977A}"/>
              </a:ext>
            </a:extLst>
          </p:cNvPr>
          <p:cNvSpPr txBox="1">
            <a:spLocks/>
          </p:cNvSpPr>
          <p:nvPr/>
        </p:nvSpPr>
        <p:spPr>
          <a:xfrm>
            <a:off x="3888827" y="570666"/>
            <a:ext cx="6204249" cy="644157"/>
          </a:xfrm>
          <a:prstGeom prst="rect">
            <a:avLst/>
          </a:prstGeom>
        </p:spPr>
        <p:txBody>
          <a:bodyPr/>
          <a:lstStyle>
            <a:lvl1pPr algn="l" defTabSz="914400" rtl="0" eaLnBrk="1" latinLnBrk="0" hangingPunct="1">
              <a:lnSpc>
                <a:spcPct val="90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a:lstStyle>
          <a:p>
            <a:r>
              <a:rPr lang="en-US" dirty="0"/>
              <a:t>Agenda</a:t>
            </a:r>
          </a:p>
        </p:txBody>
      </p:sp>
      <p:sp>
        <p:nvSpPr>
          <p:cNvPr id="4" name="TextBox 3">
            <a:extLst>
              <a:ext uri="{FF2B5EF4-FFF2-40B4-BE49-F238E27FC236}">
                <a16:creationId xmlns:a16="http://schemas.microsoft.com/office/drawing/2014/main" id="{D8094D27-1C2F-A52D-9D5F-A4EF64B019CB}"/>
              </a:ext>
            </a:extLst>
          </p:cNvPr>
          <p:cNvSpPr txBox="1"/>
          <p:nvPr/>
        </p:nvSpPr>
        <p:spPr>
          <a:xfrm>
            <a:off x="18854" y="9426"/>
            <a:ext cx="12151151" cy="1225485"/>
          </a:xfrm>
          <a:prstGeom prst="rect">
            <a:avLst/>
          </a:prstGeom>
          <a:noFill/>
          <a:ln w="38100">
            <a:solidFill>
              <a:schemeClr val="accent1">
                <a:lumMod val="75000"/>
              </a:schemeClr>
            </a:solidFill>
          </a:ln>
        </p:spPr>
        <p:txBody>
          <a:bodyPr wrap="square" rtlCol="0">
            <a:spAutoFit/>
          </a:bodyPr>
          <a:lstStyle/>
          <a:p>
            <a:endParaRPr lang="en-US" dirty="0"/>
          </a:p>
        </p:txBody>
      </p:sp>
      <p:sp>
        <p:nvSpPr>
          <p:cNvPr id="5" name="TextBox 4">
            <a:extLst>
              <a:ext uri="{FF2B5EF4-FFF2-40B4-BE49-F238E27FC236}">
                <a16:creationId xmlns:a16="http://schemas.microsoft.com/office/drawing/2014/main" id="{E25C397F-2CC3-9A73-98BB-2A8205973234}"/>
              </a:ext>
            </a:extLst>
          </p:cNvPr>
          <p:cNvSpPr txBox="1"/>
          <p:nvPr/>
        </p:nvSpPr>
        <p:spPr>
          <a:xfrm>
            <a:off x="112142" y="68170"/>
            <a:ext cx="11938959" cy="1107996"/>
          </a:xfrm>
          <a:prstGeom prst="rect">
            <a:avLst/>
          </a:prstGeom>
          <a:solidFill>
            <a:schemeClr val="accent1">
              <a:lumMod val="75000"/>
            </a:schemeClr>
          </a:solidFill>
        </p:spPr>
        <p:txBody>
          <a:bodyPr wrap="square" rtlCol="0">
            <a:spAutoFit/>
            <a:scene3d>
              <a:camera prst="orthographicFront"/>
              <a:lightRig rig="soft" dir="t">
                <a:rot lat="0" lon="0" rev="15600000"/>
              </a:lightRig>
            </a:scene3d>
            <a:sp3d extrusionH="57150" prstMaterial="softEdge">
              <a:bevelT w="25400" h="38100" prst="angle"/>
            </a:sp3d>
          </a:bodyPr>
          <a:lstStyle/>
          <a:p>
            <a:r>
              <a:rPr lang="en-US" sz="6600" b="1" dirty="0">
                <a:ln/>
                <a:solidFill>
                  <a:schemeClr val="accent4"/>
                </a:solidFill>
                <a:latin typeface="+mj-lt"/>
              </a:rPr>
              <a:t>         </a:t>
            </a:r>
            <a:r>
              <a:rPr lang="en-US" sz="4800" b="1" dirty="0">
                <a:ln/>
                <a:solidFill>
                  <a:schemeClr val="accent4"/>
                </a:solidFill>
                <a:latin typeface="+mj-lt"/>
              </a:rPr>
              <a:t>What does Estate Planning include?</a:t>
            </a:r>
          </a:p>
        </p:txBody>
      </p:sp>
      <p:sp>
        <p:nvSpPr>
          <p:cNvPr id="9" name="TextBox 8">
            <a:extLst>
              <a:ext uri="{FF2B5EF4-FFF2-40B4-BE49-F238E27FC236}">
                <a16:creationId xmlns:a16="http://schemas.microsoft.com/office/drawing/2014/main" id="{9AED6EFE-5A23-0FA1-1BB1-EEE6E2C545DC}"/>
              </a:ext>
            </a:extLst>
          </p:cNvPr>
          <p:cNvSpPr txBox="1"/>
          <p:nvPr/>
        </p:nvSpPr>
        <p:spPr>
          <a:xfrm>
            <a:off x="8804466" y="3708431"/>
            <a:ext cx="2577219" cy="369332"/>
          </a:xfrm>
          <a:prstGeom prst="rect">
            <a:avLst/>
          </a:prstGeom>
          <a:noFill/>
        </p:spPr>
        <p:txBody>
          <a:bodyPr wrap="square" rtlCol="0">
            <a:spAutoFit/>
          </a:bodyPr>
          <a:lstStyle/>
          <a:p>
            <a:r>
              <a:rPr lang="en-US" dirty="0"/>
              <a:t>Power of attorney</a:t>
            </a:r>
          </a:p>
        </p:txBody>
      </p:sp>
      <p:sp>
        <p:nvSpPr>
          <p:cNvPr id="11" name="TextBox 10">
            <a:extLst>
              <a:ext uri="{FF2B5EF4-FFF2-40B4-BE49-F238E27FC236}">
                <a16:creationId xmlns:a16="http://schemas.microsoft.com/office/drawing/2014/main" id="{5EBB8B5B-588F-B4DF-B711-21E30D3BA1FB}"/>
              </a:ext>
            </a:extLst>
          </p:cNvPr>
          <p:cNvSpPr txBox="1"/>
          <p:nvPr/>
        </p:nvSpPr>
        <p:spPr>
          <a:xfrm>
            <a:off x="88886" y="3049809"/>
            <a:ext cx="4033157" cy="369332"/>
          </a:xfrm>
          <a:prstGeom prst="rect">
            <a:avLst/>
          </a:prstGeom>
          <a:noFill/>
        </p:spPr>
        <p:txBody>
          <a:bodyPr wrap="square" rtlCol="0">
            <a:spAutoFit/>
          </a:bodyPr>
          <a:lstStyle/>
          <a:p>
            <a:r>
              <a:rPr lang="en-US" dirty="0"/>
              <a:t>Living Will (advanced medical directives)</a:t>
            </a:r>
          </a:p>
        </p:txBody>
      </p:sp>
      <p:sp>
        <p:nvSpPr>
          <p:cNvPr id="12" name="TextBox 11">
            <a:extLst>
              <a:ext uri="{FF2B5EF4-FFF2-40B4-BE49-F238E27FC236}">
                <a16:creationId xmlns:a16="http://schemas.microsoft.com/office/drawing/2014/main" id="{F572A50A-F282-EEFD-FA56-39CD334A2F66}"/>
              </a:ext>
            </a:extLst>
          </p:cNvPr>
          <p:cNvSpPr txBox="1"/>
          <p:nvPr/>
        </p:nvSpPr>
        <p:spPr>
          <a:xfrm>
            <a:off x="7635673" y="2595572"/>
            <a:ext cx="3642316" cy="369332"/>
          </a:xfrm>
          <a:prstGeom prst="rect">
            <a:avLst/>
          </a:prstGeom>
          <a:noFill/>
        </p:spPr>
        <p:txBody>
          <a:bodyPr wrap="square" rtlCol="0">
            <a:spAutoFit/>
          </a:bodyPr>
          <a:lstStyle/>
          <a:p>
            <a:r>
              <a:rPr lang="en-US" dirty="0"/>
              <a:t>Preparing a Last will and testament</a:t>
            </a:r>
          </a:p>
        </p:txBody>
      </p:sp>
      <p:sp>
        <p:nvSpPr>
          <p:cNvPr id="13" name="TextBox 12">
            <a:extLst>
              <a:ext uri="{FF2B5EF4-FFF2-40B4-BE49-F238E27FC236}">
                <a16:creationId xmlns:a16="http://schemas.microsoft.com/office/drawing/2014/main" id="{1B3B916D-DCD0-4C4A-7E02-7B6DF3608254}"/>
              </a:ext>
            </a:extLst>
          </p:cNvPr>
          <p:cNvSpPr txBox="1"/>
          <p:nvPr/>
        </p:nvSpPr>
        <p:spPr>
          <a:xfrm>
            <a:off x="3824124" y="3504045"/>
            <a:ext cx="4357983" cy="369332"/>
          </a:xfrm>
          <a:prstGeom prst="rect">
            <a:avLst/>
          </a:prstGeom>
          <a:noFill/>
        </p:spPr>
        <p:txBody>
          <a:bodyPr wrap="square" rtlCol="0">
            <a:spAutoFit/>
          </a:bodyPr>
          <a:lstStyle/>
          <a:p>
            <a:r>
              <a:rPr lang="en-US" dirty="0"/>
              <a:t>Servicemembers Group Life Insurance (SGLI)</a:t>
            </a:r>
          </a:p>
        </p:txBody>
      </p:sp>
      <p:sp>
        <p:nvSpPr>
          <p:cNvPr id="14" name="TextBox 13">
            <a:extLst>
              <a:ext uri="{FF2B5EF4-FFF2-40B4-BE49-F238E27FC236}">
                <a16:creationId xmlns:a16="http://schemas.microsoft.com/office/drawing/2014/main" id="{C4F8DFF7-D5F8-66C1-896B-3640CB2A9FAA}"/>
              </a:ext>
            </a:extLst>
          </p:cNvPr>
          <p:cNvSpPr txBox="1"/>
          <p:nvPr/>
        </p:nvSpPr>
        <p:spPr>
          <a:xfrm>
            <a:off x="88886" y="1972847"/>
            <a:ext cx="3735238" cy="369332"/>
          </a:xfrm>
          <a:prstGeom prst="rect">
            <a:avLst/>
          </a:prstGeom>
          <a:noFill/>
        </p:spPr>
        <p:txBody>
          <a:bodyPr wrap="square" rtlCol="0">
            <a:spAutoFit/>
          </a:bodyPr>
          <a:lstStyle/>
          <a:p>
            <a:r>
              <a:rPr lang="en-US" dirty="0"/>
              <a:t>Talking with family about your wishes </a:t>
            </a:r>
          </a:p>
        </p:txBody>
      </p:sp>
      <p:sp>
        <p:nvSpPr>
          <p:cNvPr id="15" name="TextBox 14">
            <a:extLst>
              <a:ext uri="{FF2B5EF4-FFF2-40B4-BE49-F238E27FC236}">
                <a16:creationId xmlns:a16="http://schemas.microsoft.com/office/drawing/2014/main" id="{C86CB7D7-DDBB-0894-2F15-343CC4189979}"/>
              </a:ext>
            </a:extLst>
          </p:cNvPr>
          <p:cNvSpPr txBox="1"/>
          <p:nvPr/>
        </p:nvSpPr>
        <p:spPr>
          <a:xfrm>
            <a:off x="8328862" y="3103966"/>
            <a:ext cx="2577219" cy="369332"/>
          </a:xfrm>
          <a:prstGeom prst="rect">
            <a:avLst/>
          </a:prstGeom>
          <a:noFill/>
        </p:spPr>
        <p:txBody>
          <a:bodyPr wrap="square" rtlCol="0">
            <a:spAutoFit/>
          </a:bodyPr>
          <a:lstStyle/>
          <a:p>
            <a:r>
              <a:rPr lang="en-US" dirty="0"/>
              <a:t>Long-term care insurance</a:t>
            </a:r>
          </a:p>
        </p:txBody>
      </p:sp>
      <p:sp>
        <p:nvSpPr>
          <p:cNvPr id="16" name="TextBox 15">
            <a:extLst>
              <a:ext uri="{FF2B5EF4-FFF2-40B4-BE49-F238E27FC236}">
                <a16:creationId xmlns:a16="http://schemas.microsoft.com/office/drawing/2014/main" id="{75718647-279F-C70A-280E-911880A55E29}"/>
              </a:ext>
            </a:extLst>
          </p:cNvPr>
          <p:cNvSpPr txBox="1"/>
          <p:nvPr/>
        </p:nvSpPr>
        <p:spPr>
          <a:xfrm>
            <a:off x="8449730" y="1864345"/>
            <a:ext cx="2577219" cy="369332"/>
          </a:xfrm>
          <a:prstGeom prst="rect">
            <a:avLst/>
          </a:prstGeom>
          <a:noFill/>
        </p:spPr>
        <p:txBody>
          <a:bodyPr wrap="square" rtlCol="0">
            <a:spAutoFit/>
          </a:bodyPr>
          <a:lstStyle/>
          <a:p>
            <a:r>
              <a:rPr lang="en-US" dirty="0"/>
              <a:t>Survivor's Benefits (SBP)</a:t>
            </a:r>
          </a:p>
        </p:txBody>
      </p:sp>
      <p:sp>
        <p:nvSpPr>
          <p:cNvPr id="17" name="TextBox 16">
            <a:extLst>
              <a:ext uri="{FF2B5EF4-FFF2-40B4-BE49-F238E27FC236}">
                <a16:creationId xmlns:a16="http://schemas.microsoft.com/office/drawing/2014/main" id="{C57FB6DA-FDFE-6B6F-F890-65DFA950BADD}"/>
              </a:ext>
            </a:extLst>
          </p:cNvPr>
          <p:cNvSpPr txBox="1"/>
          <p:nvPr/>
        </p:nvSpPr>
        <p:spPr>
          <a:xfrm>
            <a:off x="147590" y="2513019"/>
            <a:ext cx="3617830" cy="369332"/>
          </a:xfrm>
          <a:prstGeom prst="rect">
            <a:avLst/>
          </a:prstGeom>
          <a:noFill/>
        </p:spPr>
        <p:txBody>
          <a:bodyPr wrap="square" rtlCol="0">
            <a:spAutoFit/>
          </a:bodyPr>
          <a:lstStyle/>
          <a:p>
            <a:r>
              <a:rPr lang="en-US" dirty="0"/>
              <a:t>Burial and Funeral arrangements</a:t>
            </a:r>
          </a:p>
        </p:txBody>
      </p:sp>
      <p:sp>
        <p:nvSpPr>
          <p:cNvPr id="18" name="TextBox 17">
            <a:extLst>
              <a:ext uri="{FF2B5EF4-FFF2-40B4-BE49-F238E27FC236}">
                <a16:creationId xmlns:a16="http://schemas.microsoft.com/office/drawing/2014/main" id="{14C522DB-C84A-29D3-ED2B-9D27BF787841}"/>
              </a:ext>
            </a:extLst>
          </p:cNvPr>
          <p:cNvSpPr txBox="1"/>
          <p:nvPr/>
        </p:nvSpPr>
        <p:spPr>
          <a:xfrm>
            <a:off x="1188201" y="1511642"/>
            <a:ext cx="2577219" cy="369332"/>
          </a:xfrm>
          <a:prstGeom prst="rect">
            <a:avLst/>
          </a:prstGeom>
          <a:noFill/>
        </p:spPr>
        <p:txBody>
          <a:bodyPr wrap="square" rtlCol="0">
            <a:spAutoFit/>
          </a:bodyPr>
          <a:lstStyle/>
          <a:p>
            <a:r>
              <a:rPr lang="en-US" dirty="0"/>
              <a:t>Deciding Beneficiaries</a:t>
            </a:r>
          </a:p>
        </p:txBody>
      </p:sp>
      <p:sp>
        <p:nvSpPr>
          <p:cNvPr id="19" name="TextBox 18">
            <a:extLst>
              <a:ext uri="{FF2B5EF4-FFF2-40B4-BE49-F238E27FC236}">
                <a16:creationId xmlns:a16="http://schemas.microsoft.com/office/drawing/2014/main" id="{67135629-0324-1375-564B-C285182738FC}"/>
              </a:ext>
            </a:extLst>
          </p:cNvPr>
          <p:cNvSpPr txBox="1"/>
          <p:nvPr/>
        </p:nvSpPr>
        <p:spPr>
          <a:xfrm>
            <a:off x="665689" y="3854955"/>
            <a:ext cx="2577219" cy="369332"/>
          </a:xfrm>
          <a:prstGeom prst="rect">
            <a:avLst/>
          </a:prstGeom>
          <a:noFill/>
        </p:spPr>
        <p:txBody>
          <a:bodyPr wrap="square" rtlCol="0">
            <a:spAutoFit/>
          </a:bodyPr>
          <a:lstStyle/>
          <a:p>
            <a:r>
              <a:rPr lang="en-US" dirty="0"/>
              <a:t>Thrift Savings Plan (TSP)</a:t>
            </a:r>
          </a:p>
        </p:txBody>
      </p:sp>
      <p:pic>
        <p:nvPicPr>
          <p:cNvPr id="2" name="Picture 2" descr="Basic Estate Planning - But Is It? | NJ Elder Law Center at Goldberg Law  Group">
            <a:extLst>
              <a:ext uri="{FF2B5EF4-FFF2-40B4-BE49-F238E27FC236}">
                <a16:creationId xmlns:a16="http://schemas.microsoft.com/office/drawing/2014/main" id="{E06521AA-F355-817C-B60F-4A700583C6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7633" y="1737407"/>
            <a:ext cx="3441716" cy="15512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094C4CF-4525-01AE-5DB3-9EE5DF5769E9}"/>
              </a:ext>
            </a:extLst>
          </p:cNvPr>
          <p:cNvSpPr txBox="1"/>
          <p:nvPr/>
        </p:nvSpPr>
        <p:spPr>
          <a:xfrm>
            <a:off x="2620652" y="4694048"/>
            <a:ext cx="7051249" cy="646331"/>
          </a:xfrm>
          <a:prstGeom prst="rect">
            <a:avLst/>
          </a:prstGeom>
          <a:noFill/>
        </p:spPr>
        <p:txBody>
          <a:bodyPr wrap="square">
            <a:spAutoFit/>
          </a:bodyPr>
          <a:lstStyle/>
          <a:p>
            <a:pPr marL="0" marR="0" indent="0">
              <a:spcBef>
                <a:spcPts val="0"/>
              </a:spcBef>
              <a:spcAft>
                <a:spcPts val="0"/>
              </a:spcAft>
            </a:pPr>
            <a:r>
              <a:rPr lang="en-US" sz="1800" kern="100" dirty="0">
                <a:effectLst/>
                <a:latin typeface="Times New Roman" panose="02020603050405020304" pitchFamily="18" charset="0"/>
                <a:ea typeface="Calibri" panose="020F0502020204030204" pitchFamily="34" charset="0"/>
              </a:rPr>
              <a:t>What will happen to your property? Who cares for your children? </a:t>
            </a:r>
          </a:p>
          <a:p>
            <a:pPr marL="0" marR="0" indent="0">
              <a:spcBef>
                <a:spcPts val="0"/>
              </a:spcBef>
              <a:spcAft>
                <a:spcPts val="0"/>
              </a:spcAft>
            </a:pPr>
            <a:r>
              <a:rPr lang="en-US" sz="1800" kern="100" dirty="0">
                <a:effectLst/>
                <a:latin typeface="Times New Roman" panose="02020603050405020304" pitchFamily="18" charset="0"/>
                <a:ea typeface="Calibri" panose="020F0502020204030204" pitchFamily="34" charset="0"/>
              </a:rPr>
              <a:t>Who oversees your finances and health care options when you cannot? </a:t>
            </a:r>
          </a:p>
        </p:txBody>
      </p:sp>
      <p:sp>
        <p:nvSpPr>
          <p:cNvPr id="8" name="TextBox 7">
            <a:extLst>
              <a:ext uri="{FF2B5EF4-FFF2-40B4-BE49-F238E27FC236}">
                <a16:creationId xmlns:a16="http://schemas.microsoft.com/office/drawing/2014/main" id="{F33A4839-6687-F68D-A483-12C3559ED285}"/>
              </a:ext>
            </a:extLst>
          </p:cNvPr>
          <p:cNvSpPr txBox="1"/>
          <p:nvPr/>
        </p:nvSpPr>
        <p:spPr>
          <a:xfrm>
            <a:off x="3643777" y="4026568"/>
            <a:ext cx="4805953" cy="369332"/>
          </a:xfrm>
          <a:prstGeom prst="rect">
            <a:avLst/>
          </a:prstGeom>
          <a:noFill/>
        </p:spPr>
        <p:txBody>
          <a:bodyPr wrap="square">
            <a:spAutoFit/>
          </a:bodyPr>
          <a:lstStyle/>
          <a:p>
            <a:r>
              <a:rPr lang="en-US" dirty="0"/>
              <a:t>Federal Employees Group Life Insurance Program</a:t>
            </a:r>
          </a:p>
        </p:txBody>
      </p:sp>
    </p:spTree>
    <p:extLst>
      <p:ext uri="{BB962C8B-B14F-4D97-AF65-F5344CB8AC3E}">
        <p14:creationId xmlns:p14="http://schemas.microsoft.com/office/powerpoint/2010/main" val="4241975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ircle(in)">
                                      <p:cBhvr>
                                        <p:cTn id="32" dur="20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heel(1)">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1000" fill="hold"/>
                                        <p:tgtEl>
                                          <p:spTgt spid="16"/>
                                        </p:tgtEl>
                                        <p:attrNameLst>
                                          <p:attrName>ppt_w</p:attrName>
                                        </p:attrNameLst>
                                      </p:cBhvr>
                                      <p:tavLst>
                                        <p:tav tm="0">
                                          <p:val>
                                            <p:fltVal val="0"/>
                                          </p:val>
                                        </p:tav>
                                        <p:tav tm="100000">
                                          <p:val>
                                            <p:strVal val="#ppt_w"/>
                                          </p:val>
                                        </p:tav>
                                      </p:tavLst>
                                    </p:anim>
                                    <p:anim calcmode="lin" valueType="num">
                                      <p:cBhvr>
                                        <p:cTn id="43" dur="1000" fill="hold"/>
                                        <p:tgtEl>
                                          <p:spTgt spid="16"/>
                                        </p:tgtEl>
                                        <p:attrNameLst>
                                          <p:attrName>ppt_h</p:attrName>
                                        </p:attrNameLst>
                                      </p:cBhvr>
                                      <p:tavLst>
                                        <p:tav tm="0">
                                          <p:val>
                                            <p:fltVal val="0"/>
                                          </p:val>
                                        </p:tav>
                                        <p:tav tm="100000">
                                          <p:val>
                                            <p:strVal val="#ppt_h"/>
                                          </p:val>
                                        </p:tav>
                                      </p:tavLst>
                                    </p:anim>
                                    <p:anim calcmode="lin" valueType="num">
                                      <p:cBhvr>
                                        <p:cTn id="44" dur="1000" fill="hold"/>
                                        <p:tgtEl>
                                          <p:spTgt spid="16"/>
                                        </p:tgtEl>
                                        <p:attrNameLst>
                                          <p:attrName>style.rotation</p:attrName>
                                        </p:attrNameLst>
                                      </p:cBhvr>
                                      <p:tavLst>
                                        <p:tav tm="0">
                                          <p:val>
                                            <p:fltVal val="90"/>
                                          </p:val>
                                        </p:tav>
                                        <p:tav tm="100000">
                                          <p:val>
                                            <p:fltVal val="0"/>
                                          </p:val>
                                        </p:tav>
                                      </p:tavLst>
                                    </p:anim>
                                    <p:animEffect transition="in" filter="fade">
                                      <p:cBhvr>
                                        <p:cTn id="45" dur="10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randombar(horizontal)">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1000" fill="hold"/>
                                        <p:tgtEl>
                                          <p:spTgt spid="18"/>
                                        </p:tgtEl>
                                        <p:attrNameLst>
                                          <p:attrName>ppt_w</p:attrName>
                                        </p:attrNameLst>
                                      </p:cBhvr>
                                      <p:tavLst>
                                        <p:tav tm="0">
                                          <p:val>
                                            <p:fltVal val="0"/>
                                          </p:val>
                                        </p:tav>
                                        <p:tav tm="100000">
                                          <p:val>
                                            <p:strVal val="#ppt_w"/>
                                          </p:val>
                                        </p:tav>
                                      </p:tavLst>
                                    </p:anim>
                                    <p:anim calcmode="lin" valueType="num">
                                      <p:cBhvr>
                                        <p:cTn id="56" dur="1000" fill="hold"/>
                                        <p:tgtEl>
                                          <p:spTgt spid="18"/>
                                        </p:tgtEl>
                                        <p:attrNameLst>
                                          <p:attrName>ppt_h</p:attrName>
                                        </p:attrNameLst>
                                      </p:cBhvr>
                                      <p:tavLst>
                                        <p:tav tm="0">
                                          <p:val>
                                            <p:fltVal val="0"/>
                                          </p:val>
                                        </p:tav>
                                        <p:tav tm="100000">
                                          <p:val>
                                            <p:strVal val="#ppt_h"/>
                                          </p:val>
                                        </p:tav>
                                      </p:tavLst>
                                    </p:anim>
                                    <p:anim calcmode="lin" valueType="num">
                                      <p:cBhvr>
                                        <p:cTn id="57" dur="1000" fill="hold"/>
                                        <p:tgtEl>
                                          <p:spTgt spid="18"/>
                                        </p:tgtEl>
                                        <p:attrNameLst>
                                          <p:attrName>style.rotation</p:attrName>
                                        </p:attrNameLst>
                                      </p:cBhvr>
                                      <p:tavLst>
                                        <p:tav tm="0">
                                          <p:val>
                                            <p:fltVal val="90"/>
                                          </p:val>
                                        </p:tav>
                                        <p:tav tm="100000">
                                          <p:val>
                                            <p:fltVal val="0"/>
                                          </p:val>
                                        </p:tav>
                                      </p:tavLst>
                                    </p:anim>
                                    <p:animEffect transition="in" filter="fade">
                                      <p:cBhvr>
                                        <p:cTn id="58" dur="10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p:cTn id="63" dur="1000" fill="hold"/>
                                        <p:tgtEl>
                                          <p:spTgt spid="19"/>
                                        </p:tgtEl>
                                        <p:attrNameLst>
                                          <p:attrName>ppt_w</p:attrName>
                                        </p:attrNameLst>
                                      </p:cBhvr>
                                      <p:tavLst>
                                        <p:tav tm="0">
                                          <p:val>
                                            <p:fltVal val="0"/>
                                          </p:val>
                                        </p:tav>
                                        <p:tav tm="100000">
                                          <p:val>
                                            <p:strVal val="#ppt_w"/>
                                          </p:val>
                                        </p:tav>
                                      </p:tavLst>
                                    </p:anim>
                                    <p:anim calcmode="lin" valueType="num">
                                      <p:cBhvr>
                                        <p:cTn id="64" dur="1000" fill="hold"/>
                                        <p:tgtEl>
                                          <p:spTgt spid="19"/>
                                        </p:tgtEl>
                                        <p:attrNameLst>
                                          <p:attrName>ppt_h</p:attrName>
                                        </p:attrNameLst>
                                      </p:cBhvr>
                                      <p:tavLst>
                                        <p:tav tm="0">
                                          <p:val>
                                            <p:fltVal val="0"/>
                                          </p:val>
                                        </p:tav>
                                        <p:tav tm="100000">
                                          <p:val>
                                            <p:strVal val="#ppt_h"/>
                                          </p:val>
                                        </p:tav>
                                      </p:tavLst>
                                    </p:anim>
                                    <p:anim calcmode="lin" valueType="num">
                                      <p:cBhvr>
                                        <p:cTn id="65" dur="1000" fill="hold"/>
                                        <p:tgtEl>
                                          <p:spTgt spid="19"/>
                                        </p:tgtEl>
                                        <p:attrNameLst>
                                          <p:attrName>style.rotation</p:attrName>
                                        </p:attrNameLst>
                                      </p:cBhvr>
                                      <p:tavLst>
                                        <p:tav tm="0">
                                          <p:val>
                                            <p:fltVal val="90"/>
                                          </p:val>
                                        </p:tav>
                                        <p:tav tm="100000">
                                          <p:val>
                                            <p:fltVal val="0"/>
                                          </p:val>
                                        </p:tav>
                                      </p:tavLst>
                                    </p:anim>
                                    <p:animEffect transition="in" filter="fade">
                                      <p:cBhvr>
                                        <p:cTn id="66" dur="10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additive="base">
                                        <p:cTn id="71" dur="500" fill="hold"/>
                                        <p:tgtEl>
                                          <p:spTgt spid="7"/>
                                        </p:tgtEl>
                                        <p:attrNameLst>
                                          <p:attrName>ppt_x</p:attrName>
                                        </p:attrNameLst>
                                      </p:cBhvr>
                                      <p:tavLst>
                                        <p:tav tm="0">
                                          <p:val>
                                            <p:strVal val="#ppt_x"/>
                                          </p:val>
                                        </p:tav>
                                        <p:tav tm="100000">
                                          <p:val>
                                            <p:strVal val="#ppt_x"/>
                                          </p:val>
                                        </p:tav>
                                      </p:tavLst>
                                    </p:anim>
                                    <p:anim calcmode="lin" valueType="num">
                                      <p:cBhvr additive="base">
                                        <p:cTn id="7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P spid="14" grpId="0"/>
      <p:bldP spid="15" grpId="0"/>
      <p:bldP spid="16" grpId="0"/>
      <p:bldP spid="17" grpId="0"/>
      <p:bldP spid="18" grpId="0"/>
      <p:bldP spid="19"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2ACCE89F-7796-D1CB-44F6-A26F953699F4}"/>
              </a:ext>
            </a:extLst>
          </p:cNvPr>
          <p:cNvSpPr/>
          <p:nvPr/>
        </p:nvSpPr>
        <p:spPr>
          <a:xfrm>
            <a:off x="3363686" y="3260681"/>
            <a:ext cx="4620986" cy="741046"/>
          </a:xfrm>
          <a:prstGeom prst="ellipse">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15F9F2DA-9E40-7C43-8611-BD17637F977A}"/>
              </a:ext>
            </a:extLst>
          </p:cNvPr>
          <p:cNvSpPr txBox="1">
            <a:spLocks/>
          </p:cNvSpPr>
          <p:nvPr/>
        </p:nvSpPr>
        <p:spPr>
          <a:xfrm>
            <a:off x="3888827" y="570666"/>
            <a:ext cx="6204249" cy="644157"/>
          </a:xfrm>
          <a:prstGeom prst="rect">
            <a:avLst/>
          </a:prstGeom>
        </p:spPr>
        <p:txBody>
          <a:bodyPr/>
          <a:lstStyle>
            <a:lvl1pPr algn="l" defTabSz="914400" rtl="0" eaLnBrk="1" latinLnBrk="0" hangingPunct="1">
              <a:lnSpc>
                <a:spcPct val="90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a:lstStyle>
          <a:p>
            <a:r>
              <a:rPr lang="en-US" dirty="0"/>
              <a:t>Agenda</a:t>
            </a:r>
          </a:p>
        </p:txBody>
      </p:sp>
      <p:sp>
        <p:nvSpPr>
          <p:cNvPr id="4" name="TextBox 3">
            <a:extLst>
              <a:ext uri="{FF2B5EF4-FFF2-40B4-BE49-F238E27FC236}">
                <a16:creationId xmlns:a16="http://schemas.microsoft.com/office/drawing/2014/main" id="{D8094D27-1C2F-A52D-9D5F-A4EF64B019CB}"/>
              </a:ext>
            </a:extLst>
          </p:cNvPr>
          <p:cNvSpPr txBox="1"/>
          <p:nvPr/>
        </p:nvSpPr>
        <p:spPr>
          <a:xfrm>
            <a:off x="18854" y="9426"/>
            <a:ext cx="12151151" cy="1225485"/>
          </a:xfrm>
          <a:prstGeom prst="rect">
            <a:avLst/>
          </a:prstGeom>
          <a:noFill/>
          <a:ln w="38100">
            <a:solidFill>
              <a:schemeClr val="accent1">
                <a:lumMod val="75000"/>
              </a:schemeClr>
            </a:solidFill>
          </a:ln>
        </p:spPr>
        <p:txBody>
          <a:bodyPr wrap="square" rtlCol="0">
            <a:spAutoFit/>
          </a:bodyPr>
          <a:lstStyle/>
          <a:p>
            <a:endParaRPr lang="en-US" dirty="0"/>
          </a:p>
        </p:txBody>
      </p:sp>
      <p:sp>
        <p:nvSpPr>
          <p:cNvPr id="5" name="TextBox 4">
            <a:extLst>
              <a:ext uri="{FF2B5EF4-FFF2-40B4-BE49-F238E27FC236}">
                <a16:creationId xmlns:a16="http://schemas.microsoft.com/office/drawing/2014/main" id="{E25C397F-2CC3-9A73-98BB-2A8205973234}"/>
              </a:ext>
            </a:extLst>
          </p:cNvPr>
          <p:cNvSpPr txBox="1"/>
          <p:nvPr/>
        </p:nvSpPr>
        <p:spPr>
          <a:xfrm>
            <a:off x="112142" y="68170"/>
            <a:ext cx="11938959" cy="1107996"/>
          </a:xfrm>
          <a:prstGeom prst="rect">
            <a:avLst/>
          </a:prstGeom>
          <a:solidFill>
            <a:schemeClr val="accent1">
              <a:lumMod val="75000"/>
            </a:schemeClr>
          </a:solidFill>
        </p:spPr>
        <p:txBody>
          <a:bodyPr wrap="square" rtlCol="0">
            <a:spAutoFit/>
            <a:scene3d>
              <a:camera prst="orthographicFront"/>
              <a:lightRig rig="soft" dir="t">
                <a:rot lat="0" lon="0" rev="15600000"/>
              </a:lightRig>
            </a:scene3d>
            <a:sp3d extrusionH="57150" prstMaterial="softEdge">
              <a:bevelT w="25400" h="38100" prst="angle"/>
            </a:sp3d>
          </a:bodyPr>
          <a:lstStyle/>
          <a:p>
            <a:r>
              <a:rPr lang="en-US" sz="6600" b="1" dirty="0">
                <a:ln/>
                <a:solidFill>
                  <a:schemeClr val="accent4"/>
                </a:solidFill>
                <a:latin typeface="+mj-lt"/>
              </a:rPr>
              <a:t>           </a:t>
            </a:r>
            <a:r>
              <a:rPr lang="en-US" sz="4800" b="1" dirty="0">
                <a:ln/>
                <a:solidFill>
                  <a:schemeClr val="accent4"/>
                </a:solidFill>
                <a:latin typeface="+mj-lt"/>
              </a:rPr>
              <a:t>Why is Estate Planning Important?</a:t>
            </a:r>
          </a:p>
        </p:txBody>
      </p:sp>
      <p:sp>
        <p:nvSpPr>
          <p:cNvPr id="3" name="TextBox 2">
            <a:extLst>
              <a:ext uri="{FF2B5EF4-FFF2-40B4-BE49-F238E27FC236}">
                <a16:creationId xmlns:a16="http://schemas.microsoft.com/office/drawing/2014/main" id="{CDD1A2F2-A402-2A22-E9D0-EEC4E1734A50}"/>
              </a:ext>
            </a:extLst>
          </p:cNvPr>
          <p:cNvSpPr txBox="1"/>
          <p:nvPr/>
        </p:nvSpPr>
        <p:spPr>
          <a:xfrm>
            <a:off x="3613863" y="3446538"/>
            <a:ext cx="4485111" cy="369332"/>
          </a:xfrm>
          <a:prstGeom prst="rect">
            <a:avLst/>
          </a:prstGeom>
          <a:noFill/>
        </p:spPr>
        <p:txBody>
          <a:bodyPr wrap="square">
            <a:spAutoFit/>
          </a:bodyPr>
          <a:lstStyle/>
          <a:p>
            <a:r>
              <a:rPr lang="en-US" b="1" dirty="0">
                <a:solidFill>
                  <a:schemeClr val="accent1">
                    <a:lumMod val="75000"/>
                  </a:schemeClr>
                </a:solidFill>
              </a:rPr>
              <a:t>It’s not just for rich people! That’s a myth! </a:t>
            </a:r>
          </a:p>
        </p:txBody>
      </p:sp>
      <p:sp>
        <p:nvSpPr>
          <p:cNvPr id="8" name="TextBox 7">
            <a:extLst>
              <a:ext uri="{FF2B5EF4-FFF2-40B4-BE49-F238E27FC236}">
                <a16:creationId xmlns:a16="http://schemas.microsoft.com/office/drawing/2014/main" id="{2BEDC789-AA0C-C18D-A99A-768C72824901}"/>
              </a:ext>
            </a:extLst>
          </p:cNvPr>
          <p:cNvSpPr txBox="1"/>
          <p:nvPr/>
        </p:nvSpPr>
        <p:spPr>
          <a:xfrm>
            <a:off x="1061357" y="1749469"/>
            <a:ext cx="9911443" cy="1477328"/>
          </a:xfrm>
          <a:prstGeom prst="rect">
            <a:avLst/>
          </a:prstGeom>
          <a:noFill/>
        </p:spPr>
        <p:txBody>
          <a:bodyPr wrap="square">
            <a:spAutoFit/>
          </a:bodyPr>
          <a:lstStyle/>
          <a:p>
            <a:pPr marL="0" marR="0" indent="0">
              <a:spcBef>
                <a:spcPts val="0"/>
              </a:spcBef>
              <a:spcAft>
                <a:spcPts val="0"/>
              </a:spcAft>
            </a:pPr>
            <a:r>
              <a:rPr lang="en-US" sz="1800" dirty="0">
                <a:effectLst/>
                <a:latin typeface="Times New Roman" panose="02020603050405020304" pitchFamily="18" charset="0"/>
                <a:ea typeface="Calibri" panose="020F0502020204030204" pitchFamily="34" charset="0"/>
              </a:rPr>
              <a:t>Estate planning provides peace of mind and can save you and your loved one's time and money in the long run. </a:t>
            </a:r>
            <a:r>
              <a:rPr lang="en-US" sz="1800" kern="100" dirty="0">
                <a:effectLst/>
                <a:latin typeface="Times New Roman" panose="02020603050405020304" pitchFamily="18" charset="0"/>
                <a:ea typeface="Calibri" panose="020F0502020204030204" pitchFamily="34" charset="0"/>
              </a:rPr>
              <a:t>By having a will, you can ensure that your wishes are followed and that your children and loved ones are cared for by the person or people you trust. Don't wait to start your estate planning process and secure your family's future today! </a:t>
            </a:r>
            <a:r>
              <a:rPr lang="en-US" sz="1800" kern="100" dirty="0">
                <a:effectLst/>
                <a:highlight>
                  <a:srgbClr val="FFFF00"/>
                </a:highlight>
                <a:latin typeface="Times New Roman" panose="02020603050405020304" pitchFamily="18" charset="0"/>
                <a:ea typeface="Calibri" panose="020F0502020204030204" pitchFamily="34" charset="0"/>
              </a:rPr>
              <a:t>It’s free for military members</a:t>
            </a:r>
            <a:r>
              <a:rPr lang="en-US" sz="1800" kern="100" dirty="0">
                <a:effectLst/>
                <a:latin typeface="Times New Roman" panose="02020603050405020304" pitchFamily="18" charset="0"/>
                <a:ea typeface="Calibri" panose="020F0502020204030204" pitchFamily="34" charset="0"/>
              </a:rPr>
              <a:t>. Schedule an appointment with your installation's legal assistance office; it</a:t>
            </a:r>
            <a:r>
              <a:rPr lang="en-US" sz="1800" dirty="0">
                <a:effectLst/>
                <a:latin typeface="Times New Roman" panose="02020603050405020304" pitchFamily="18" charset="0"/>
                <a:ea typeface="Calibri" panose="020F0502020204030204" pitchFamily="34" charset="0"/>
              </a:rPr>
              <a:t> is a great way to start your estate planning process.</a:t>
            </a:r>
            <a:endParaRPr lang="en-US" dirty="0"/>
          </a:p>
        </p:txBody>
      </p:sp>
      <p:sp>
        <p:nvSpPr>
          <p:cNvPr id="9" name="TextBox 8">
            <a:extLst>
              <a:ext uri="{FF2B5EF4-FFF2-40B4-BE49-F238E27FC236}">
                <a16:creationId xmlns:a16="http://schemas.microsoft.com/office/drawing/2014/main" id="{273ABFEA-792B-56D4-3F3C-C18934E602D1}"/>
              </a:ext>
            </a:extLst>
          </p:cNvPr>
          <p:cNvSpPr txBox="1"/>
          <p:nvPr/>
        </p:nvSpPr>
        <p:spPr>
          <a:xfrm>
            <a:off x="1705325" y="4210209"/>
            <a:ext cx="8623505" cy="2308324"/>
          </a:xfrm>
          <a:prstGeom prst="rect">
            <a:avLst/>
          </a:prstGeom>
          <a:noFill/>
        </p:spPr>
        <p:txBody>
          <a:bodyPr wrap="square" rtlCol="0">
            <a:spAutoFit/>
          </a:bodyPr>
          <a:lstStyle/>
          <a:p>
            <a:r>
              <a:rPr lang="en-US" b="1" dirty="0"/>
              <a:t>Start by creating a Will and Living Medical Directive </a:t>
            </a:r>
            <a:r>
              <a:rPr lang="en-US" dirty="0"/>
              <a:t>(it’s free for military and retirees). That process will force you to connect with your assets and values. You can make updates as you journey through life.</a:t>
            </a:r>
          </a:p>
          <a:p>
            <a:endParaRPr lang="en-US" dirty="0"/>
          </a:p>
          <a:p>
            <a:r>
              <a:rPr lang="en-US" dirty="0"/>
              <a:t>Please think through who you want as </a:t>
            </a:r>
            <a:r>
              <a:rPr lang="en-US" b="1" dirty="0"/>
              <a:t>beneficiaries</a:t>
            </a:r>
            <a:r>
              <a:rPr lang="en-US" dirty="0"/>
              <a:t> and </a:t>
            </a:r>
            <a:r>
              <a:rPr lang="en-US" b="1" dirty="0"/>
              <a:t>executors </a:t>
            </a:r>
            <a:r>
              <a:rPr lang="en-US" dirty="0"/>
              <a:t>of your disposition.</a:t>
            </a:r>
          </a:p>
          <a:p>
            <a:r>
              <a:rPr lang="en-US" dirty="0"/>
              <a:t>Determine your goals for your future. </a:t>
            </a:r>
            <a:r>
              <a:rPr lang="en-US" b="1" dirty="0"/>
              <a:t>Make a PLAN!!!!</a:t>
            </a:r>
          </a:p>
          <a:p>
            <a:r>
              <a:rPr lang="en-US" dirty="0"/>
              <a:t>Understand </a:t>
            </a:r>
            <a:r>
              <a:rPr lang="en-US" b="1" dirty="0"/>
              <a:t>yourself</a:t>
            </a:r>
            <a:r>
              <a:rPr lang="en-US" dirty="0"/>
              <a:t> and </a:t>
            </a:r>
            <a:r>
              <a:rPr lang="en-US" b="1" dirty="0"/>
              <a:t>stay in tune with your situation</a:t>
            </a:r>
            <a:r>
              <a:rPr lang="en-US" dirty="0"/>
              <a:t>.</a:t>
            </a:r>
          </a:p>
          <a:p>
            <a:endParaRPr lang="en-US" dirty="0"/>
          </a:p>
        </p:txBody>
      </p:sp>
    </p:spTree>
    <p:extLst>
      <p:ext uri="{BB962C8B-B14F-4D97-AF65-F5344CB8AC3E}">
        <p14:creationId xmlns:p14="http://schemas.microsoft.com/office/powerpoint/2010/main" val="375346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80">
                                          <p:stCondLst>
                                            <p:cond delay="0"/>
                                          </p:stCondLst>
                                        </p:cTn>
                                        <p:tgtEl>
                                          <p:spTgt spid="9"/>
                                        </p:tgtEl>
                                      </p:cBhvr>
                                    </p:animEffect>
                                    <p:anim calcmode="lin" valueType="num">
                                      <p:cBhvr>
                                        <p:cTn id="15"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0" dur="26">
                                          <p:stCondLst>
                                            <p:cond delay="650"/>
                                          </p:stCondLst>
                                        </p:cTn>
                                        <p:tgtEl>
                                          <p:spTgt spid="9"/>
                                        </p:tgtEl>
                                      </p:cBhvr>
                                      <p:to x="100000" y="60000"/>
                                    </p:animScale>
                                    <p:animScale>
                                      <p:cBhvr>
                                        <p:cTn id="21" dur="166" decel="50000">
                                          <p:stCondLst>
                                            <p:cond delay="676"/>
                                          </p:stCondLst>
                                        </p:cTn>
                                        <p:tgtEl>
                                          <p:spTgt spid="9"/>
                                        </p:tgtEl>
                                      </p:cBhvr>
                                      <p:to x="100000" y="100000"/>
                                    </p:animScale>
                                    <p:animScale>
                                      <p:cBhvr>
                                        <p:cTn id="22" dur="26">
                                          <p:stCondLst>
                                            <p:cond delay="1312"/>
                                          </p:stCondLst>
                                        </p:cTn>
                                        <p:tgtEl>
                                          <p:spTgt spid="9"/>
                                        </p:tgtEl>
                                      </p:cBhvr>
                                      <p:to x="100000" y="80000"/>
                                    </p:animScale>
                                    <p:animScale>
                                      <p:cBhvr>
                                        <p:cTn id="23" dur="166" decel="50000">
                                          <p:stCondLst>
                                            <p:cond delay="1338"/>
                                          </p:stCondLst>
                                        </p:cTn>
                                        <p:tgtEl>
                                          <p:spTgt spid="9"/>
                                        </p:tgtEl>
                                      </p:cBhvr>
                                      <p:to x="100000" y="100000"/>
                                    </p:animScale>
                                    <p:animScale>
                                      <p:cBhvr>
                                        <p:cTn id="24" dur="26">
                                          <p:stCondLst>
                                            <p:cond delay="1642"/>
                                          </p:stCondLst>
                                        </p:cTn>
                                        <p:tgtEl>
                                          <p:spTgt spid="9"/>
                                        </p:tgtEl>
                                      </p:cBhvr>
                                      <p:to x="100000" y="90000"/>
                                    </p:animScale>
                                    <p:animScale>
                                      <p:cBhvr>
                                        <p:cTn id="25" dur="166" decel="50000">
                                          <p:stCondLst>
                                            <p:cond delay="1668"/>
                                          </p:stCondLst>
                                        </p:cTn>
                                        <p:tgtEl>
                                          <p:spTgt spid="9"/>
                                        </p:tgtEl>
                                      </p:cBhvr>
                                      <p:to x="100000" y="100000"/>
                                    </p:animScale>
                                    <p:animScale>
                                      <p:cBhvr>
                                        <p:cTn id="26" dur="26">
                                          <p:stCondLst>
                                            <p:cond delay="1808"/>
                                          </p:stCondLst>
                                        </p:cTn>
                                        <p:tgtEl>
                                          <p:spTgt spid="9"/>
                                        </p:tgtEl>
                                      </p:cBhvr>
                                      <p:to x="100000" y="95000"/>
                                    </p:animScale>
                                    <p:animScale>
                                      <p:cBhvr>
                                        <p:cTn id="27"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5F9F2DA-9E40-7C43-8611-BD17637F977A}"/>
              </a:ext>
            </a:extLst>
          </p:cNvPr>
          <p:cNvSpPr txBox="1">
            <a:spLocks/>
          </p:cNvSpPr>
          <p:nvPr/>
        </p:nvSpPr>
        <p:spPr>
          <a:xfrm>
            <a:off x="3888827" y="570666"/>
            <a:ext cx="6204249" cy="644157"/>
          </a:xfrm>
          <a:prstGeom prst="rect">
            <a:avLst/>
          </a:prstGeom>
        </p:spPr>
        <p:txBody>
          <a:bodyPr/>
          <a:lstStyle>
            <a:lvl1pPr algn="l" defTabSz="914400" rtl="0" eaLnBrk="1" latinLnBrk="0" hangingPunct="1">
              <a:lnSpc>
                <a:spcPct val="90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a:lstStyle>
          <a:p>
            <a:r>
              <a:rPr lang="en-US" dirty="0"/>
              <a:t>Agenda</a:t>
            </a:r>
          </a:p>
        </p:txBody>
      </p:sp>
      <p:sp>
        <p:nvSpPr>
          <p:cNvPr id="7" name="Text Placeholder 6">
            <a:extLst>
              <a:ext uri="{FF2B5EF4-FFF2-40B4-BE49-F238E27FC236}">
                <a16:creationId xmlns:a16="http://schemas.microsoft.com/office/drawing/2014/main" id="{F445C4EF-CCCD-2D42-85AE-8FBD98F8D7DB}"/>
              </a:ext>
            </a:extLst>
          </p:cNvPr>
          <p:cNvSpPr txBox="1">
            <a:spLocks/>
          </p:cNvSpPr>
          <p:nvPr/>
        </p:nvSpPr>
        <p:spPr>
          <a:xfrm>
            <a:off x="2156604" y="1776064"/>
            <a:ext cx="9404025" cy="31927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i="0" kern="1200">
                <a:solidFill>
                  <a:srgbClr val="636466"/>
                </a:solidFill>
                <a:latin typeface="Arial"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i="0" kern="1200">
                <a:solidFill>
                  <a:srgbClr val="636466"/>
                </a:solidFill>
                <a:latin typeface="Arial"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i="0" kern="1200">
                <a:solidFill>
                  <a:srgbClr val="636466"/>
                </a:solidFill>
                <a:latin typeface="Arial"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i="0" kern="1200">
                <a:solidFill>
                  <a:srgbClr val="636466"/>
                </a:solidFill>
                <a:latin typeface="Arial"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i="0" kern="1200">
                <a:solidFill>
                  <a:srgbClr val="636466"/>
                </a:solidFill>
                <a:latin typeface="Arial"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42900">
              <a:lnSpc>
                <a:spcPct val="100000"/>
              </a:lnSpc>
              <a:spcBef>
                <a:spcPts val="815"/>
              </a:spcBef>
              <a:tabLst>
                <a:tab pos="241300" algn="l"/>
              </a:tabLst>
            </a:pPr>
            <a:endParaRPr lang="en-US" sz="2500" spc="-5" dirty="0">
              <a:solidFill>
                <a:srgbClr val="004071"/>
              </a:solidFill>
              <a:latin typeface="Times New Roman" panose="02020603050405020304" pitchFamily="18" charset="0"/>
              <a:cs typeface="Times New Roman" panose="02020603050405020304" pitchFamily="18" charset="0"/>
            </a:endParaRPr>
          </a:p>
          <a:p>
            <a:pPr marL="0" marR="0" indent="457200">
              <a:lnSpc>
                <a:spcPct val="200000"/>
              </a:lnSpc>
              <a:spcBef>
                <a:spcPts val="0"/>
              </a:spcBef>
              <a:spcAft>
                <a:spcPts val="0"/>
              </a:spcAft>
            </a:pPr>
            <a:r>
              <a:rPr lang="en-US"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https://finred.usalearning.gov/Planning/EstatePlanningOverview</a:t>
            </a:r>
            <a:endParaRPr lang="en-US" sz="1800" u="sng"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2700" indent="0">
              <a:lnSpc>
                <a:spcPct val="100000"/>
              </a:lnSpc>
              <a:spcBef>
                <a:spcPts val="815"/>
              </a:spcBef>
              <a:buNone/>
              <a:tabLst>
                <a:tab pos="241300" algn="l"/>
              </a:tabLst>
            </a:pPr>
            <a:endParaRPr lang="en-US" sz="2500" u="sng" spc="-5" dirty="0">
              <a:solidFill>
                <a:srgbClr val="004071"/>
              </a:solidFill>
              <a:latin typeface="Times New Roman" panose="02020603050405020304" pitchFamily="18" charset="0"/>
              <a:cs typeface="Times New Roman" panose="02020603050405020304" pitchFamily="18" charset="0"/>
            </a:endParaRPr>
          </a:p>
          <a:p>
            <a:pPr marL="0" marR="0" indent="457200">
              <a:lnSpc>
                <a:spcPct val="200000"/>
              </a:lnSpc>
              <a:spcBef>
                <a:spcPts val="0"/>
              </a:spcBef>
              <a:spcAft>
                <a:spcPts val="0"/>
              </a:spcAft>
            </a:pPr>
            <a:r>
              <a:rPr lang="en-US" sz="1800" u="sng" kern="1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https://www.youtube.com/watch?v=7WmIzSmXeew&amp;feature=youtu.be</a:t>
            </a:r>
            <a:endParaRPr lang="en-US" sz="1800" u="sng"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2700" indent="0">
              <a:lnSpc>
                <a:spcPct val="100000"/>
              </a:lnSpc>
              <a:spcBef>
                <a:spcPts val="815"/>
              </a:spcBef>
              <a:buNone/>
              <a:tabLst>
                <a:tab pos="241300" algn="l"/>
              </a:tabLst>
            </a:pPr>
            <a:endParaRPr lang="en-US" sz="2500" spc="-5" dirty="0">
              <a:solidFill>
                <a:srgbClr val="004071"/>
              </a:solidFill>
              <a:latin typeface="Times New Roman" panose="02020603050405020304" pitchFamily="18" charset="0"/>
              <a:cs typeface="Times New Roman" panose="02020603050405020304" pitchFamily="18" charset="0"/>
            </a:endParaRPr>
          </a:p>
          <a:p>
            <a:pPr marL="0" marR="0" indent="457200">
              <a:lnSpc>
                <a:spcPct val="200000"/>
              </a:lnSpc>
              <a:spcBef>
                <a:spcPts val="0"/>
              </a:spcBef>
              <a:spcAft>
                <a:spcPts val="0"/>
              </a:spcAft>
            </a:pPr>
            <a:r>
              <a:rPr lang="en-US"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https://finred.usalearning.gov/Planning</a:t>
            </a:r>
            <a:endParaRPr lang="en-US" sz="2500" spc="-5" dirty="0">
              <a:solidFill>
                <a:srgbClr val="004071"/>
              </a:solidFill>
              <a:latin typeface="Arial"/>
              <a:cs typeface="Arial"/>
            </a:endParaRPr>
          </a:p>
        </p:txBody>
      </p:sp>
      <p:pic>
        <p:nvPicPr>
          <p:cNvPr id="3" name="Picture 2">
            <a:extLst>
              <a:ext uri="{FF2B5EF4-FFF2-40B4-BE49-F238E27FC236}">
                <a16:creationId xmlns:a16="http://schemas.microsoft.com/office/drawing/2014/main" id="{0C2B8C54-CABD-87B0-B8E4-8C3769CB659F}"/>
              </a:ext>
            </a:extLst>
          </p:cNvPr>
          <p:cNvPicPr>
            <a:picLocks noChangeAspect="1"/>
          </p:cNvPicPr>
          <p:nvPr/>
        </p:nvPicPr>
        <p:blipFill>
          <a:blip r:embed="rId5"/>
          <a:stretch>
            <a:fillRect/>
          </a:stretch>
        </p:blipFill>
        <p:spPr>
          <a:xfrm>
            <a:off x="-1" y="1224250"/>
            <a:ext cx="1730830" cy="5643182"/>
          </a:xfrm>
          <a:prstGeom prst="rect">
            <a:avLst/>
          </a:prstGeom>
        </p:spPr>
      </p:pic>
      <p:sp>
        <p:nvSpPr>
          <p:cNvPr id="4" name="TextBox 3">
            <a:extLst>
              <a:ext uri="{FF2B5EF4-FFF2-40B4-BE49-F238E27FC236}">
                <a16:creationId xmlns:a16="http://schemas.microsoft.com/office/drawing/2014/main" id="{D8094D27-1C2F-A52D-9D5F-A4EF64B019CB}"/>
              </a:ext>
            </a:extLst>
          </p:cNvPr>
          <p:cNvSpPr txBox="1"/>
          <p:nvPr/>
        </p:nvSpPr>
        <p:spPr>
          <a:xfrm>
            <a:off x="18854" y="9426"/>
            <a:ext cx="12151151" cy="1225485"/>
          </a:xfrm>
          <a:prstGeom prst="rect">
            <a:avLst/>
          </a:prstGeom>
          <a:noFill/>
          <a:ln w="38100">
            <a:solidFill>
              <a:schemeClr val="accent1">
                <a:lumMod val="75000"/>
              </a:schemeClr>
            </a:solidFill>
          </a:ln>
        </p:spPr>
        <p:txBody>
          <a:bodyPr wrap="square" rtlCol="0">
            <a:spAutoFit/>
          </a:bodyPr>
          <a:lstStyle/>
          <a:p>
            <a:endParaRPr lang="en-US" dirty="0"/>
          </a:p>
        </p:txBody>
      </p:sp>
      <p:sp>
        <p:nvSpPr>
          <p:cNvPr id="5" name="TextBox 4">
            <a:extLst>
              <a:ext uri="{FF2B5EF4-FFF2-40B4-BE49-F238E27FC236}">
                <a16:creationId xmlns:a16="http://schemas.microsoft.com/office/drawing/2014/main" id="{E25C397F-2CC3-9A73-98BB-2A8205973234}"/>
              </a:ext>
            </a:extLst>
          </p:cNvPr>
          <p:cNvSpPr txBox="1"/>
          <p:nvPr/>
        </p:nvSpPr>
        <p:spPr>
          <a:xfrm>
            <a:off x="112142" y="68170"/>
            <a:ext cx="11938959" cy="1107996"/>
          </a:xfrm>
          <a:prstGeom prst="rect">
            <a:avLst/>
          </a:prstGeom>
          <a:solidFill>
            <a:schemeClr val="accent1">
              <a:lumMod val="75000"/>
            </a:schemeClr>
          </a:solidFill>
        </p:spPr>
        <p:txBody>
          <a:bodyPr wrap="square" rtlCol="0">
            <a:spAutoFit/>
            <a:scene3d>
              <a:camera prst="orthographicFront"/>
              <a:lightRig rig="soft" dir="t">
                <a:rot lat="0" lon="0" rev="15600000"/>
              </a:lightRig>
            </a:scene3d>
            <a:sp3d extrusionH="57150" prstMaterial="softEdge">
              <a:bevelT w="25400" h="38100" prst="angle"/>
            </a:sp3d>
          </a:bodyPr>
          <a:lstStyle/>
          <a:p>
            <a:r>
              <a:rPr lang="en-US" sz="6600" b="1" dirty="0">
                <a:ln/>
                <a:solidFill>
                  <a:schemeClr val="accent4"/>
                </a:solidFill>
                <a:latin typeface="+mj-lt"/>
              </a:rPr>
              <a:t>      </a:t>
            </a:r>
            <a:r>
              <a:rPr lang="en-US" sz="4000" b="1" dirty="0">
                <a:ln/>
                <a:solidFill>
                  <a:schemeClr val="accent4"/>
                </a:solidFill>
                <a:latin typeface="+mj-lt"/>
              </a:rPr>
              <a:t>Financial Readiness Resources for Estate Planning </a:t>
            </a:r>
          </a:p>
        </p:txBody>
      </p:sp>
      <p:sp>
        <p:nvSpPr>
          <p:cNvPr id="2" name="TextBox 1">
            <a:extLst>
              <a:ext uri="{FF2B5EF4-FFF2-40B4-BE49-F238E27FC236}">
                <a16:creationId xmlns:a16="http://schemas.microsoft.com/office/drawing/2014/main" id="{1B454102-CAFA-F26D-F5D0-B6BB91B965B1}"/>
              </a:ext>
            </a:extLst>
          </p:cNvPr>
          <p:cNvSpPr txBox="1"/>
          <p:nvPr/>
        </p:nvSpPr>
        <p:spPr>
          <a:xfrm>
            <a:off x="2156604" y="5325303"/>
            <a:ext cx="9681609" cy="369332"/>
          </a:xfrm>
          <a:prstGeom prst="rect">
            <a:avLst/>
          </a:prstGeom>
          <a:noFill/>
        </p:spPr>
        <p:txBody>
          <a:bodyPr wrap="square" rtlCol="0">
            <a:spAutoFit/>
          </a:bodyPr>
          <a:lstStyle/>
          <a:p>
            <a:r>
              <a:rPr lang="en-US" dirty="0">
                <a:solidFill>
                  <a:srgbClr val="FF0000"/>
                </a:solidFill>
                <a:latin typeface="Times New Roman" panose="02020603050405020304" pitchFamily="18" charset="0"/>
                <a:cs typeface="Times New Roman" panose="02020603050405020304" pitchFamily="18" charset="0"/>
              </a:rPr>
              <a:t>REMEMBER:</a:t>
            </a:r>
            <a:r>
              <a:rPr lang="en-US" dirty="0">
                <a:latin typeface="Times New Roman" panose="02020603050405020304" pitchFamily="18" charset="0"/>
                <a:cs typeface="Times New Roman" panose="02020603050405020304" pitchFamily="18" charset="0"/>
              </a:rPr>
              <a:t> </a:t>
            </a:r>
            <a:r>
              <a:rPr lang="en-US" dirty="0">
                <a:solidFill>
                  <a:schemeClr val="accent1">
                    <a:lumMod val="50000"/>
                  </a:schemeClr>
                </a:solidFill>
                <a:latin typeface="Times New Roman" panose="02020603050405020304" pitchFamily="18" charset="0"/>
                <a:cs typeface="Times New Roman" panose="02020603050405020304" pitchFamily="18" charset="0"/>
              </a:rPr>
              <a:t>You need to </a:t>
            </a:r>
            <a:r>
              <a:rPr lang="en-US" b="1" dirty="0">
                <a:solidFill>
                  <a:schemeClr val="accent1">
                    <a:lumMod val="50000"/>
                  </a:schemeClr>
                </a:solidFill>
                <a:latin typeface="Times New Roman" panose="02020603050405020304" pitchFamily="18" charset="0"/>
                <a:cs typeface="Times New Roman" panose="02020603050405020304" pitchFamily="18" charset="0"/>
              </a:rPr>
              <a:t>PROTECT</a:t>
            </a:r>
            <a:r>
              <a:rPr lang="en-US" dirty="0">
                <a:solidFill>
                  <a:schemeClr val="accent1">
                    <a:lumMod val="50000"/>
                  </a:schemeClr>
                </a:solidFill>
                <a:latin typeface="Times New Roman" panose="02020603050405020304" pitchFamily="18" charset="0"/>
                <a:cs typeface="Times New Roman" panose="02020603050405020304" pitchFamily="18" charset="0"/>
              </a:rPr>
              <a:t> yourself as you </a:t>
            </a:r>
            <a:r>
              <a:rPr lang="en-US" b="1" dirty="0">
                <a:solidFill>
                  <a:schemeClr val="accent1">
                    <a:lumMod val="50000"/>
                  </a:schemeClr>
                </a:solidFill>
                <a:latin typeface="Times New Roman" panose="02020603050405020304" pitchFamily="18" charset="0"/>
                <a:cs typeface="Times New Roman" panose="02020603050405020304" pitchFamily="18" charset="0"/>
              </a:rPr>
              <a:t>SERVE</a:t>
            </a:r>
            <a:r>
              <a:rPr lang="en-US" dirty="0">
                <a:solidFill>
                  <a:schemeClr val="accent1">
                    <a:lumMod val="50000"/>
                  </a:schemeClr>
                </a:solidFill>
                <a:latin typeface="Times New Roman" panose="02020603050405020304" pitchFamily="18" charset="0"/>
                <a:cs typeface="Times New Roman" panose="02020603050405020304" pitchFamily="18" charset="0"/>
              </a:rPr>
              <a:t> your nation and </a:t>
            </a:r>
            <a:r>
              <a:rPr lang="en-US" b="1" dirty="0">
                <a:solidFill>
                  <a:schemeClr val="accent1">
                    <a:lumMod val="50000"/>
                  </a:schemeClr>
                </a:solidFill>
                <a:latin typeface="Times New Roman" panose="02020603050405020304" pitchFamily="18" charset="0"/>
                <a:cs typeface="Times New Roman" panose="02020603050405020304" pitchFamily="18" charset="0"/>
              </a:rPr>
              <a:t>BUILD</a:t>
            </a:r>
            <a:r>
              <a:rPr lang="en-US" dirty="0">
                <a:solidFill>
                  <a:schemeClr val="accent1">
                    <a:lumMod val="50000"/>
                  </a:schemeClr>
                </a:solidFill>
                <a:latin typeface="Times New Roman" panose="02020603050405020304" pitchFamily="18" charset="0"/>
                <a:cs typeface="Times New Roman" panose="02020603050405020304" pitchFamily="18" charset="0"/>
              </a:rPr>
              <a:t> your </a:t>
            </a:r>
            <a:r>
              <a:rPr lang="en-US" b="1" dirty="0">
                <a:solidFill>
                  <a:schemeClr val="accent1">
                    <a:lumMod val="50000"/>
                  </a:schemeClr>
                </a:solidFill>
                <a:latin typeface="Times New Roman" panose="02020603050405020304" pitchFamily="18" charset="0"/>
                <a:cs typeface="Times New Roman" panose="02020603050405020304" pitchFamily="18" charset="0"/>
              </a:rPr>
              <a:t>LIFE!!!</a:t>
            </a:r>
          </a:p>
        </p:txBody>
      </p:sp>
      <p:sp>
        <p:nvSpPr>
          <p:cNvPr id="8" name="TextBox 7">
            <a:extLst>
              <a:ext uri="{FF2B5EF4-FFF2-40B4-BE49-F238E27FC236}">
                <a16:creationId xmlns:a16="http://schemas.microsoft.com/office/drawing/2014/main" id="{36C64E44-F051-8418-EF6B-59E41E802C68}"/>
              </a:ext>
            </a:extLst>
          </p:cNvPr>
          <p:cNvSpPr txBox="1"/>
          <p:nvPr/>
        </p:nvSpPr>
        <p:spPr>
          <a:xfrm>
            <a:off x="5408763" y="6171679"/>
            <a:ext cx="2898475" cy="369332"/>
          </a:xfrm>
          <a:prstGeom prst="rect">
            <a:avLst/>
          </a:prstGeom>
          <a:noFill/>
        </p:spPr>
        <p:txBody>
          <a:bodyPr wrap="square" rtlCol="0">
            <a:spAutoFit/>
          </a:bodyPr>
          <a:lstStyle/>
          <a:p>
            <a:r>
              <a:rPr lang="en-US" i="1" dirty="0">
                <a:solidFill>
                  <a:schemeClr val="bg1"/>
                </a:solidFill>
              </a:rPr>
              <a:t>THANK YOU FOR ATTENDING</a:t>
            </a:r>
          </a:p>
        </p:txBody>
      </p:sp>
    </p:spTree>
    <p:extLst>
      <p:ext uri="{BB962C8B-B14F-4D97-AF65-F5344CB8AC3E}">
        <p14:creationId xmlns:p14="http://schemas.microsoft.com/office/powerpoint/2010/main" val="3645319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729</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Windom, Carletha</dc:creator>
  <cp:lastModifiedBy>Carletha Windom</cp:lastModifiedBy>
  <cp:revision>22</cp:revision>
  <dcterms:created xsi:type="dcterms:W3CDTF">2024-01-03T18:25:31Z</dcterms:created>
  <dcterms:modified xsi:type="dcterms:W3CDTF">2024-02-27T20:48:08Z</dcterms:modified>
</cp:coreProperties>
</file>